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6" r:id="rId2"/>
    <p:sldId id="259" r:id="rId3"/>
    <p:sldId id="264" r:id="rId4"/>
    <p:sldId id="265" r:id="rId5"/>
    <p:sldId id="260" r:id="rId6"/>
    <p:sldId id="266" r:id="rId7"/>
    <p:sldId id="263" r:id="rId8"/>
    <p:sldId id="291" r:id="rId9"/>
    <p:sldId id="262" r:id="rId10"/>
    <p:sldId id="290" r:id="rId11"/>
    <p:sldId id="267" r:id="rId12"/>
    <p:sldId id="268" r:id="rId13"/>
    <p:sldId id="269" r:id="rId14"/>
    <p:sldId id="292" r:id="rId15"/>
    <p:sldId id="275" r:id="rId16"/>
    <p:sldId id="293" r:id="rId17"/>
    <p:sldId id="294" r:id="rId18"/>
    <p:sldId id="273" r:id="rId19"/>
    <p:sldId id="297" r:id="rId20"/>
    <p:sldId id="276" r:id="rId21"/>
    <p:sldId id="277" r:id="rId22"/>
    <p:sldId id="278" r:id="rId23"/>
    <p:sldId id="279" r:id="rId24"/>
    <p:sldId id="280" r:id="rId25"/>
    <p:sldId id="282" r:id="rId26"/>
    <p:sldId id="283" r:id="rId27"/>
    <p:sldId id="284" r:id="rId28"/>
    <p:sldId id="285" r:id="rId29"/>
    <p:sldId id="286" r:id="rId30"/>
    <p:sldId id="287" r:id="rId31"/>
    <p:sldId id="296"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48" autoAdjust="0"/>
  </p:normalViewPr>
  <p:slideViewPr>
    <p:cSldViewPr snapToGrid="0" snapToObjects="1">
      <p:cViewPr>
        <p:scale>
          <a:sx n="72" d="100"/>
          <a:sy n="72" d="100"/>
        </p:scale>
        <p:origin x="-992" y="616"/>
      </p:cViewPr>
      <p:guideLst>
        <p:guide orient="horz" pos="2160"/>
        <p:guide pos="2880"/>
      </p:guideLst>
    </p:cSldViewPr>
  </p:slideViewPr>
  <p:notesTextViewPr>
    <p:cViewPr>
      <p:scale>
        <a:sx n="185" d="100"/>
        <a:sy n="18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A54DC2-746A-CD46-9885-4DDEECF79FF1}" type="datetimeFigureOut">
              <a:rPr lang="en-US" smtClean="0"/>
              <a:t>5/21/15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02CBB7-0493-A44E-A5EC-40B2DE660655}" type="slidenum">
              <a:rPr lang="en-US" smtClean="0"/>
              <a:t>‹#›</a:t>
            </a:fld>
            <a:endParaRPr lang="en-US"/>
          </a:p>
        </p:txBody>
      </p:sp>
    </p:spTree>
    <p:extLst>
      <p:ext uri="{BB962C8B-B14F-4D97-AF65-F5344CB8AC3E}">
        <p14:creationId xmlns:p14="http://schemas.microsoft.com/office/powerpoint/2010/main" val="302930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0D68C1-19FD-DC44-B845-536E86E3569F}" type="datetimeFigureOut">
              <a:rPr lang="en-US" smtClean="0"/>
              <a:t>5/21/15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2115DC-E051-F544-9A83-6E392C9D652B}" type="slidenum">
              <a:rPr lang="en-US" smtClean="0"/>
              <a:t>‹#›</a:t>
            </a:fld>
            <a:endParaRPr lang="en-US"/>
          </a:p>
        </p:txBody>
      </p:sp>
    </p:spTree>
    <p:extLst>
      <p:ext uri="{BB962C8B-B14F-4D97-AF65-F5344CB8AC3E}">
        <p14:creationId xmlns:p14="http://schemas.microsoft.com/office/powerpoint/2010/main" val="20199657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000" dirty="0" smtClean="0"/>
              <a:t>My topic today - $q tips, cleaning up your promise-based code</a:t>
            </a:r>
          </a:p>
          <a:p>
            <a:pPr marL="342900" indent="-342900">
              <a:buFontTx/>
              <a:buChar char="-"/>
            </a:pPr>
            <a:r>
              <a:rPr lang="en-US" sz="2000" dirty="0" smtClean="0"/>
              <a:t>Won’t cover everything</a:t>
            </a:r>
            <a:r>
              <a:rPr lang="en-US" sz="2000" baseline="0" dirty="0" smtClean="0"/>
              <a:t> to do with promises (you could spend hours on that) but</a:t>
            </a:r>
            <a:br>
              <a:rPr lang="en-US" sz="2000" baseline="0" dirty="0" smtClean="0"/>
            </a:br>
            <a:r>
              <a:rPr lang="en-US" sz="2000" baseline="0" dirty="0" smtClean="0"/>
              <a:t>hopefully by presenting a common app scenario, this will give you some new ideas</a:t>
            </a:r>
            <a:br>
              <a:rPr lang="en-US" sz="2000" baseline="0" dirty="0" smtClean="0"/>
            </a:br>
            <a:r>
              <a:rPr lang="en-US" sz="2000" baseline="0" dirty="0" smtClean="0"/>
              <a:t>on how to make your code better</a:t>
            </a:r>
          </a:p>
          <a:p>
            <a:pPr marL="342900" indent="-342900">
              <a:buFontTx/>
              <a:buChar char="-"/>
            </a:pPr>
            <a:r>
              <a:rPr lang="en-US" sz="2000" baseline="0" dirty="0" smtClean="0"/>
              <a:t>And yes, that is a picture of Q holding a puppy</a:t>
            </a:r>
          </a:p>
        </p:txBody>
      </p:sp>
      <p:sp>
        <p:nvSpPr>
          <p:cNvPr id="4" name="Slide Number Placeholder 3"/>
          <p:cNvSpPr>
            <a:spLocks noGrp="1"/>
          </p:cNvSpPr>
          <p:nvPr>
            <p:ph type="sldNum" sz="quarter" idx="10"/>
          </p:nvPr>
        </p:nvSpPr>
        <p:spPr/>
        <p:txBody>
          <a:bodyPr/>
          <a:lstStyle/>
          <a:p>
            <a:fld id="{FF2115DC-E051-F544-9A83-6E392C9D652B}" type="slidenum">
              <a:rPr lang="en-US" smtClean="0"/>
              <a:t>1</a:t>
            </a:fld>
            <a:endParaRPr lang="en-US"/>
          </a:p>
        </p:txBody>
      </p:sp>
    </p:spTree>
    <p:extLst>
      <p:ext uri="{BB962C8B-B14F-4D97-AF65-F5344CB8AC3E}">
        <p14:creationId xmlns:p14="http://schemas.microsoft.com/office/powerpoint/2010/main" val="354211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this just looks awkward </a:t>
            </a:r>
          </a:p>
          <a:p>
            <a:endParaRPr lang="en-US" baseline="0" dirty="0" smtClean="0"/>
          </a:p>
          <a:p>
            <a:pPr marL="171450" indent="-171450">
              <a:buFontTx/>
              <a:buChar char="-"/>
            </a:pPr>
            <a:r>
              <a:rPr lang="en-US" baseline="0" dirty="0" smtClean="0"/>
              <a:t>Fred has a common problem, how do you get asynchronous data into the controller and then </a:t>
            </a:r>
          </a:p>
          <a:p>
            <a:pPr marL="171450" indent="-171450">
              <a:buFontTx/>
              <a:buChar char="-"/>
            </a:pPr>
            <a:r>
              <a:rPr lang="en-US" baseline="0" dirty="0" smtClean="0"/>
              <a:t>Onto the view</a:t>
            </a:r>
          </a:p>
          <a:p>
            <a:pPr marL="171450" indent="-171450">
              <a:buFontTx/>
              <a:buChar char="-"/>
            </a:pPr>
            <a:endParaRPr lang="en-US" baseline="0" dirty="0" smtClean="0"/>
          </a:p>
          <a:p>
            <a:pPr marL="171450" indent="-171450">
              <a:buFontTx/>
              <a:buChar char="-"/>
            </a:pPr>
            <a:r>
              <a:rPr lang="en-US" baseline="0" dirty="0" smtClean="0"/>
              <a:t>Fred has an endpoint array, we have an initialization function with $http that is called once</a:t>
            </a:r>
          </a:p>
          <a:p>
            <a:pPr marL="171450" indent="-171450">
              <a:buFontTx/>
              <a:buChar char="-"/>
            </a:pPr>
            <a:r>
              <a:rPr lang="en-US" baseline="0" dirty="0" smtClean="0"/>
              <a:t>The controller has been loaded – In an ideal world, we would like our controller to feature</a:t>
            </a:r>
          </a:p>
          <a:p>
            <a:pPr marL="171450" indent="-171450">
              <a:buFontTx/>
              <a:buChar char="-"/>
            </a:pPr>
            <a:r>
              <a:rPr lang="en-US" baseline="0" dirty="0" smtClean="0"/>
              <a:t>Variables and functions that are directly bound to the DOM – any other needs should be</a:t>
            </a:r>
          </a:p>
          <a:p>
            <a:pPr marL="171450" indent="-171450">
              <a:buFontTx/>
              <a:buChar char="-"/>
            </a:pPr>
            <a:r>
              <a:rPr lang="en-US" baseline="0" dirty="0" smtClean="0"/>
              <a:t>Handed over to a service. In this case, we need a better way process this Promise-based code!</a:t>
            </a:r>
          </a:p>
        </p:txBody>
      </p:sp>
      <p:sp>
        <p:nvSpPr>
          <p:cNvPr id="4" name="Slide Number Placeholder 3"/>
          <p:cNvSpPr>
            <a:spLocks noGrp="1"/>
          </p:cNvSpPr>
          <p:nvPr>
            <p:ph type="sldNum" sz="quarter" idx="10"/>
          </p:nvPr>
        </p:nvSpPr>
        <p:spPr/>
        <p:txBody>
          <a:bodyPr/>
          <a:lstStyle/>
          <a:p>
            <a:fld id="{FF2115DC-E051-F544-9A83-6E392C9D652B}" type="slidenum">
              <a:rPr lang="en-US" smtClean="0"/>
              <a:t>10</a:t>
            </a:fld>
            <a:endParaRPr lang="en-US"/>
          </a:p>
        </p:txBody>
      </p:sp>
    </p:spTree>
    <p:extLst>
      <p:ext uri="{BB962C8B-B14F-4D97-AF65-F5344CB8AC3E}">
        <p14:creationId xmlns:p14="http://schemas.microsoft.com/office/powerpoint/2010/main" val="230078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Let’s give Fred a helping hand.</a:t>
            </a:r>
            <a:r>
              <a:rPr lang="en-US" baseline="0" dirty="0" smtClean="0"/>
              <a:t> Let’s take a look at the $q service and figure out how</a:t>
            </a:r>
            <a:br>
              <a:rPr lang="en-US" baseline="0" dirty="0" smtClean="0"/>
            </a:br>
            <a:r>
              <a:rPr lang="en-US" baseline="0" dirty="0" smtClean="0"/>
              <a:t>it can help us solve the problems that were just presented. </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11</a:t>
            </a:fld>
            <a:endParaRPr lang="en-US"/>
          </a:p>
        </p:txBody>
      </p:sp>
    </p:spTree>
    <p:extLst>
      <p:ext uri="{BB962C8B-B14F-4D97-AF65-F5344CB8AC3E}">
        <p14:creationId xmlns:p14="http://schemas.microsoft.com/office/powerpoint/2010/main" val="25480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Promises are all over the place in angular: $http, $resource, $timeout</a:t>
            </a:r>
          </a:p>
          <a:p>
            <a:endParaRPr lang="en-US" dirty="0" smtClean="0"/>
          </a:p>
          <a:p>
            <a:r>
              <a:rPr lang="en-US" dirty="0" smtClean="0"/>
              <a:t>- $q</a:t>
            </a:r>
            <a:r>
              <a:rPr lang="en-US" baseline="0" dirty="0" smtClean="0"/>
              <a:t> is here to assist in creating promises programmatically and to help</a:t>
            </a:r>
            <a:br>
              <a:rPr lang="en-US" baseline="0" dirty="0" smtClean="0"/>
            </a:br>
            <a:r>
              <a:rPr lang="en-US" baseline="0" dirty="0" smtClean="0"/>
              <a:t>  manage asynchronous functions</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F2115DC-E051-F544-9A83-6E392C9D652B}" type="slidenum">
              <a:rPr lang="en-US" smtClean="0"/>
              <a:t>12</a:t>
            </a:fld>
            <a:endParaRPr lang="en-US"/>
          </a:p>
        </p:txBody>
      </p:sp>
    </p:spTree>
    <p:extLst>
      <p:ext uri="{BB962C8B-B14F-4D97-AF65-F5344CB8AC3E}">
        <p14:creationId xmlns:p14="http://schemas.microsoft.com/office/powerpoint/2010/main" val="137564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$q allows us to wrap asynchronous or long running</a:t>
            </a:r>
            <a:r>
              <a:rPr lang="en-US" baseline="0" dirty="0" smtClean="0"/>
              <a:t> code in a promise so that processing these functions</a:t>
            </a:r>
            <a:br>
              <a:rPr lang="en-US" baseline="0" dirty="0" smtClean="0"/>
            </a:br>
            <a:r>
              <a:rPr lang="en-US" baseline="0" dirty="0" smtClean="0"/>
              <a:t>becomes easier to manage</a:t>
            </a:r>
          </a:p>
          <a:p>
            <a:pPr marL="171450" indent="-171450">
              <a:buFontTx/>
              <a:buChar char="-"/>
            </a:pPr>
            <a:r>
              <a:rPr lang="en-US" baseline="0" dirty="0" smtClean="0"/>
              <a:t>$q also gives us the ability to wrap a promise other services create, which allows us to </a:t>
            </a:r>
            <a:br>
              <a:rPr lang="en-US" baseline="0" dirty="0" smtClean="0"/>
            </a:br>
            <a:r>
              <a:rPr lang="en-US" baseline="0" dirty="0" smtClean="0"/>
              <a:t>keep the processing of these functions in one place </a:t>
            </a:r>
          </a:p>
          <a:p>
            <a:pPr marL="171450" indent="-171450">
              <a:buFontTx/>
              <a:buChar char="-"/>
            </a:pPr>
            <a:r>
              <a:rPr lang="en-US" baseline="0" dirty="0" smtClean="0"/>
              <a:t>To create a defer object invoke $</a:t>
            </a:r>
            <a:r>
              <a:rPr lang="en-US" baseline="0" dirty="0" err="1" smtClean="0"/>
              <a:t>q.defer</a:t>
            </a:r>
            <a:r>
              <a:rPr lang="en-US" baseline="0" dirty="0" smtClean="0"/>
              <a:t>. </a:t>
            </a:r>
            <a:br>
              <a:rPr lang="en-US" baseline="0" dirty="0" smtClean="0"/>
            </a:br>
            <a:r>
              <a:rPr lang="en-US" baseline="0" dirty="0" smtClean="0"/>
              <a:t>when invoking this function, you get an object that has a resolve and reject feature and a promise that can</a:t>
            </a:r>
            <a:br>
              <a:rPr lang="en-US" baseline="0" dirty="0" smtClean="0"/>
            </a:br>
            <a:r>
              <a:rPr lang="en-US" baseline="0" dirty="0" smtClean="0"/>
              <a:t>be used when this deferred object is resolved or rejected at some point in the future.</a:t>
            </a:r>
          </a:p>
          <a:p>
            <a:pPr marL="171450" indent="-171450">
              <a:buFontTx/>
              <a:buChar char="-"/>
            </a:pPr>
            <a:r>
              <a:rPr lang="en-US" baseline="0" dirty="0" smtClean="0"/>
              <a:t>We now have complete control of what happens when our asynchronous code is done executing </a:t>
            </a:r>
            <a:br>
              <a:rPr lang="en-US" baseline="0" dirty="0" smtClean="0"/>
            </a:br>
            <a:r>
              <a:rPr lang="en-US" baseline="0" dirty="0" smtClean="0"/>
              <a:t>if we wrap it in our own deferred object. Instead of having to process asynchronous code like $http</a:t>
            </a:r>
            <a:br>
              <a:rPr lang="en-US" baseline="0" dirty="0" smtClean="0"/>
            </a:br>
            <a:r>
              <a:rPr lang="en-US" baseline="0" dirty="0" smtClean="0"/>
              <a:t>throughout our app, we can wrap it in one place, do all the processing logic in one place, and abstract</a:t>
            </a:r>
            <a:br>
              <a:rPr lang="en-US" baseline="0" dirty="0" smtClean="0"/>
            </a:br>
            <a:r>
              <a:rPr lang="en-US" baseline="0" dirty="0" smtClean="0"/>
              <a:t>the behind-the-scenes work from every other part of our app</a:t>
            </a:r>
          </a:p>
          <a:p>
            <a:pPr marL="171450" indent="-171450">
              <a:buFontTx/>
              <a:buChar char="-"/>
            </a:pPr>
            <a:endParaRPr lang="en-US" baseline="0" dirty="0" smtClean="0"/>
          </a:p>
          <a:p>
            <a:pPr marL="171450" indent="-171450">
              <a:buFontTx/>
              <a:buChar char="-"/>
            </a:pPr>
            <a:r>
              <a:rPr lang="en-US" baseline="0" dirty="0" smtClean="0"/>
              <a:t>Let’s apply this to Fred’s app and we will see what the result is!</a:t>
            </a:r>
          </a:p>
        </p:txBody>
      </p:sp>
      <p:sp>
        <p:nvSpPr>
          <p:cNvPr id="4" name="Slide Number Placeholder 3"/>
          <p:cNvSpPr>
            <a:spLocks noGrp="1"/>
          </p:cNvSpPr>
          <p:nvPr>
            <p:ph type="sldNum" sz="quarter" idx="10"/>
          </p:nvPr>
        </p:nvSpPr>
        <p:spPr/>
        <p:txBody>
          <a:bodyPr/>
          <a:lstStyle/>
          <a:p>
            <a:fld id="{FF2115DC-E051-F544-9A83-6E392C9D652B}" type="slidenum">
              <a:rPr lang="en-US" smtClean="0"/>
              <a:t>13</a:t>
            </a:fld>
            <a:endParaRPr lang="en-US"/>
          </a:p>
        </p:txBody>
      </p:sp>
    </p:spTree>
    <p:extLst>
      <p:ext uri="{BB962C8B-B14F-4D97-AF65-F5344CB8AC3E}">
        <p14:creationId xmlns:p14="http://schemas.microsoft.com/office/powerpoint/2010/main" val="4289780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through</a:t>
            </a:r>
            <a:r>
              <a:rPr lang="en-US" baseline="0" dirty="0" smtClean="0"/>
              <a:t> – no discuss*</a:t>
            </a:r>
            <a:endParaRPr lang="en-US" dirty="0" smtClean="0"/>
          </a:p>
          <a:p>
            <a:r>
              <a:rPr lang="en-US" dirty="0" smtClean="0"/>
              <a:t>Now </a:t>
            </a:r>
            <a:r>
              <a:rPr lang="en-US" dirty="0" err="1" smtClean="0"/>
              <a:t>fred</a:t>
            </a:r>
            <a:r>
              <a:rPr lang="en-US" dirty="0" smtClean="0"/>
              <a:t> creates a new service to wrap his $http call.</a:t>
            </a:r>
            <a:r>
              <a:rPr lang="en-US" baseline="0" dirty="0" smtClean="0"/>
              <a:t> He’s going to wrap that in a</a:t>
            </a:r>
          </a:p>
          <a:p>
            <a:r>
              <a:rPr lang="en-US" baseline="0" dirty="0" smtClean="0"/>
              <a:t>Promise using $</a:t>
            </a:r>
            <a:r>
              <a:rPr lang="en-US" baseline="0" dirty="0" err="1" smtClean="0"/>
              <a:t>q.defer</a:t>
            </a:r>
            <a:r>
              <a:rPr lang="en-US" baseline="0" dirty="0" smtClean="0"/>
              <a:t> to create a new defer object</a:t>
            </a:r>
          </a:p>
          <a:p>
            <a:endParaRPr lang="en-US" baseline="0" dirty="0" smtClean="0"/>
          </a:p>
          <a:p>
            <a:r>
              <a:rPr lang="en-US" baseline="0" dirty="0" smtClean="0"/>
              <a:t>Then when the $http call comes back, Fred is going to process his data and make</a:t>
            </a:r>
          </a:p>
          <a:p>
            <a:r>
              <a:rPr lang="en-US" baseline="0" dirty="0" smtClean="0"/>
              <a:t>The </a:t>
            </a:r>
            <a:r>
              <a:rPr lang="en-US" baseline="0" dirty="0" err="1" smtClean="0"/>
              <a:t>json</a:t>
            </a:r>
            <a:r>
              <a:rPr lang="en-US" baseline="0" dirty="0" smtClean="0"/>
              <a:t> a little more readable. </a:t>
            </a:r>
            <a:br>
              <a:rPr lang="en-US" baseline="0" dirty="0" smtClean="0"/>
            </a:br>
            <a:endParaRPr lang="en-US" baseline="0" dirty="0" smtClean="0"/>
          </a:p>
          <a:p>
            <a:r>
              <a:rPr lang="en-US" baseline="0" dirty="0" smtClean="0"/>
              <a:t>Now that it’s packaged nicely, let’s resolve our promise. In the return statement, you will </a:t>
            </a:r>
          </a:p>
          <a:p>
            <a:r>
              <a:rPr lang="en-US" baseline="0" dirty="0" smtClean="0"/>
              <a:t>Notice, that we return the </a:t>
            </a:r>
            <a:r>
              <a:rPr lang="en-US" baseline="0" dirty="0" err="1" smtClean="0"/>
              <a:t>deferred.promise</a:t>
            </a:r>
            <a:r>
              <a:rPr lang="en-US" baseline="0" dirty="0" smtClean="0"/>
              <a:t> object, which can be used with a then block </a:t>
            </a:r>
          </a:p>
          <a:p>
            <a:r>
              <a:rPr lang="en-US" baseline="0" dirty="0" smtClean="0"/>
              <a:t>As you normally would using the promise API. </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15</a:t>
            </a:fld>
            <a:endParaRPr lang="en-US"/>
          </a:p>
        </p:txBody>
      </p:sp>
    </p:spTree>
    <p:extLst>
      <p:ext uri="{BB962C8B-B14F-4D97-AF65-F5344CB8AC3E}">
        <p14:creationId xmlns:p14="http://schemas.microsoft.com/office/powerpoint/2010/main" val="279827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Abstracted away $http – We have now successfully taken away our http dependency so</a:t>
            </a:r>
            <a:br>
              <a:rPr lang="en-US" baseline="0" dirty="0" smtClean="0"/>
            </a:br>
            <a:r>
              <a:rPr lang="en-US" baseline="0" dirty="0" smtClean="0"/>
              <a:t>our controller is none the wiser. If we want to use cached data at some point, or our data comes from somewhere</a:t>
            </a:r>
            <a:br>
              <a:rPr lang="en-US" baseline="0" dirty="0" smtClean="0"/>
            </a:br>
            <a:r>
              <a:rPr lang="en-US" baseline="0" dirty="0" smtClean="0"/>
              <a:t>else, our controller is none the wiser – this is much more maintainable code</a:t>
            </a:r>
          </a:p>
          <a:p>
            <a:pPr marL="171450" indent="-171450">
              <a:buFontTx/>
              <a:buChar char="-"/>
            </a:pPr>
            <a:r>
              <a:rPr lang="en-US" baseline="0" dirty="0" smtClean="0"/>
              <a:t>We now have a place for all of our success and error logic. Fred’s app is not that complex, but let’s imagine that</a:t>
            </a:r>
            <a:br>
              <a:rPr lang="en-US" baseline="0" dirty="0" smtClean="0"/>
            </a:br>
            <a:r>
              <a:rPr lang="en-US" baseline="0" dirty="0" smtClean="0"/>
              <a:t>he needed to do things based on different errors that came back or notify different parts of the app of these errors</a:t>
            </a:r>
            <a:br>
              <a:rPr lang="en-US" baseline="0" dirty="0" smtClean="0"/>
            </a:br>
            <a:r>
              <a:rPr lang="en-US" baseline="0" dirty="0" smtClean="0"/>
              <a:t>we can now consolidate all this in one place and not have to worry about doing it in the controller. We have now made a re-usable service that gives us back predictable results</a:t>
            </a:r>
          </a:p>
          <a:p>
            <a:pPr marL="171450" indent="-171450">
              <a:buFontTx/>
              <a:buChar char="-"/>
            </a:pPr>
            <a:r>
              <a:rPr lang="en-US" baseline="0" dirty="0" smtClean="0"/>
              <a:t>Also we can use our deferred object to simplify the JSON – Remember this format? </a:t>
            </a:r>
          </a:p>
        </p:txBody>
      </p:sp>
      <p:sp>
        <p:nvSpPr>
          <p:cNvPr id="4" name="Slide Number Placeholder 3"/>
          <p:cNvSpPr>
            <a:spLocks noGrp="1"/>
          </p:cNvSpPr>
          <p:nvPr>
            <p:ph type="sldNum" sz="quarter" idx="10"/>
          </p:nvPr>
        </p:nvSpPr>
        <p:spPr/>
        <p:txBody>
          <a:bodyPr/>
          <a:lstStyle/>
          <a:p>
            <a:fld id="{FF2115DC-E051-F544-9A83-6E392C9D652B}" type="slidenum">
              <a:rPr lang="en-US" smtClean="0"/>
              <a:t>16</a:t>
            </a:fld>
            <a:endParaRPr lang="en-US"/>
          </a:p>
        </p:txBody>
      </p:sp>
    </p:spTree>
    <p:extLst>
      <p:ext uri="{BB962C8B-B14F-4D97-AF65-F5344CB8AC3E}">
        <p14:creationId xmlns:p14="http://schemas.microsoft.com/office/powerpoint/2010/main" val="360846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even have some nicer looking HTML and the controller is none the wiser!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17</a:t>
            </a:fld>
            <a:endParaRPr lang="en-US"/>
          </a:p>
        </p:txBody>
      </p:sp>
    </p:spTree>
    <p:extLst>
      <p:ext uri="{BB962C8B-B14F-4D97-AF65-F5344CB8AC3E}">
        <p14:creationId xmlns:p14="http://schemas.microsoft.com/office/powerpoint/2010/main" val="3306193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our controller is looking slightly better. We have</a:t>
            </a:r>
            <a:r>
              <a:rPr lang="en-US" baseline="0" dirty="0" smtClean="0"/>
              <a:t> gotten rid of $http</a:t>
            </a:r>
          </a:p>
          <a:p>
            <a:pPr marL="171450" indent="-171450">
              <a:buFontTx/>
              <a:buChar char="-"/>
            </a:pPr>
            <a:r>
              <a:rPr lang="en-US" baseline="0" dirty="0" smtClean="0"/>
              <a:t>Now we have Control of the promise but we still have this initializer function.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Let’s look at route resolve and see how that can help process these now wrapped in $q promises</a:t>
            </a:r>
          </a:p>
          <a:p>
            <a:endParaRPr lang="en-US" baseline="0" dirty="0" smtClean="0"/>
          </a:p>
        </p:txBody>
      </p:sp>
      <p:sp>
        <p:nvSpPr>
          <p:cNvPr id="4" name="Slide Number Placeholder 3"/>
          <p:cNvSpPr>
            <a:spLocks noGrp="1"/>
          </p:cNvSpPr>
          <p:nvPr>
            <p:ph type="sldNum" sz="quarter" idx="10"/>
          </p:nvPr>
        </p:nvSpPr>
        <p:spPr/>
        <p:txBody>
          <a:bodyPr/>
          <a:lstStyle/>
          <a:p>
            <a:fld id="{FF2115DC-E051-F544-9A83-6E392C9D652B}" type="slidenum">
              <a:rPr lang="en-US" smtClean="0"/>
              <a:t>18</a:t>
            </a:fld>
            <a:endParaRPr lang="en-US"/>
          </a:p>
        </p:txBody>
      </p:sp>
    </p:spTree>
    <p:extLst>
      <p:ext uri="{BB962C8B-B14F-4D97-AF65-F5344CB8AC3E}">
        <p14:creationId xmlns:p14="http://schemas.microsoft.com/office/powerpoint/2010/main" val="206447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Aside -</a:t>
            </a:r>
          </a:p>
          <a:p>
            <a:r>
              <a:rPr lang="en-US" dirty="0" smtClean="0"/>
              <a:t>As I talk about the deferred</a:t>
            </a:r>
            <a:r>
              <a:rPr lang="en-US" baseline="0" dirty="0" smtClean="0"/>
              <a:t> object, another feature worth noting</a:t>
            </a:r>
          </a:p>
          <a:p>
            <a:r>
              <a:rPr lang="en-US" baseline="0" dirty="0" smtClean="0"/>
              <a:t>That won’t be in the sample app is $</a:t>
            </a:r>
            <a:r>
              <a:rPr lang="en-US" baseline="0" dirty="0" err="1" smtClean="0"/>
              <a:t>q.when</a:t>
            </a:r>
            <a:r>
              <a:rPr lang="en-US" baseline="0" dirty="0" smtClean="0"/>
              <a:t>. This wraps an object</a:t>
            </a:r>
          </a:p>
          <a:p>
            <a:r>
              <a:rPr lang="en-US" baseline="0" dirty="0" smtClean="0"/>
              <a:t>In a $q promise and can be used in something like caching or</a:t>
            </a:r>
          </a:p>
          <a:p>
            <a:r>
              <a:rPr lang="en-US" baseline="0" dirty="0" smtClean="0"/>
              <a:t>Wrapping a function that you are not sure returns a promise or not</a:t>
            </a:r>
          </a:p>
          <a:p>
            <a:endParaRPr lang="en-US" baseline="0" dirty="0" smtClean="0"/>
          </a:p>
          <a:p>
            <a:pPr marL="171450" indent="-171450">
              <a:buFontTx/>
              <a:buChar char="-"/>
            </a:pPr>
            <a:r>
              <a:rPr lang="en-US" baseline="0" dirty="0" smtClean="0"/>
              <a:t>Here is what our </a:t>
            </a:r>
            <a:r>
              <a:rPr lang="en-US" baseline="0" dirty="0" err="1" smtClean="0"/>
              <a:t>weatherApiService</a:t>
            </a:r>
            <a:r>
              <a:rPr lang="en-US" baseline="0" dirty="0" smtClean="0"/>
              <a:t> looks like with caching</a:t>
            </a:r>
            <a:br>
              <a:rPr lang="en-US" baseline="0" dirty="0" smtClean="0"/>
            </a:br>
            <a:r>
              <a:rPr lang="en-US" baseline="0" dirty="0" smtClean="0"/>
              <a:t>built in</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19</a:t>
            </a:fld>
            <a:endParaRPr lang="en-US"/>
          </a:p>
        </p:txBody>
      </p:sp>
    </p:spTree>
    <p:extLst>
      <p:ext uri="{BB962C8B-B14F-4D97-AF65-F5344CB8AC3E}">
        <p14:creationId xmlns:p14="http://schemas.microsoft.com/office/powerpoint/2010/main" val="341824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Initializing data for a controller and a view is really common in an </a:t>
            </a:r>
          </a:p>
          <a:p>
            <a:pPr marL="171450" indent="-171450">
              <a:buFontTx/>
              <a:buChar char="-"/>
            </a:pPr>
            <a:r>
              <a:rPr lang="en-US" baseline="0" dirty="0" smtClean="0"/>
              <a:t>Angular app</a:t>
            </a:r>
          </a:p>
          <a:p>
            <a:pPr marL="171450" indent="-171450">
              <a:buFontTx/>
              <a:buChar char="-"/>
            </a:pPr>
            <a:r>
              <a:rPr lang="en-US" baseline="0" dirty="0" smtClean="0"/>
              <a:t>Fred’s predicament is much like ones we run into all the time: how</a:t>
            </a:r>
            <a:br>
              <a:rPr lang="en-US" baseline="0" dirty="0" smtClean="0"/>
            </a:br>
            <a:r>
              <a:rPr lang="en-US" baseline="0" dirty="0" smtClean="0"/>
              <a:t>do we initialize data for a controller in a way that is scalable where we</a:t>
            </a:r>
            <a:br>
              <a:rPr lang="en-US" baseline="0" dirty="0" smtClean="0"/>
            </a:br>
            <a:r>
              <a:rPr lang="en-US" baseline="0" dirty="0" smtClean="0"/>
              <a:t>can separate concerns from different pieces of our app</a:t>
            </a:r>
          </a:p>
          <a:p>
            <a:pPr marL="171450" indent="-171450">
              <a:buFontTx/>
              <a:buChar char="-"/>
            </a:pPr>
            <a:r>
              <a:rPr lang="en-US" baseline="0" dirty="0" smtClean="0"/>
              <a:t>Wouldn’t it be nice if the data was just there?</a:t>
            </a:r>
          </a:p>
          <a:p>
            <a:pPr marL="171450" indent="-171450">
              <a:buFontTx/>
              <a:buChar char="-"/>
            </a:pPr>
            <a:r>
              <a:rPr lang="en-US" baseline="0" dirty="0" smtClean="0"/>
              <a:t>Let’s use the route resolve to help us further separate our promise-based</a:t>
            </a:r>
            <a:br>
              <a:rPr lang="en-US" baseline="0" dirty="0" smtClean="0"/>
            </a:br>
            <a:r>
              <a:rPr lang="en-US" baseline="0" dirty="0" smtClean="0"/>
              <a:t>Code from our controller initialization</a:t>
            </a:r>
          </a:p>
        </p:txBody>
      </p:sp>
      <p:sp>
        <p:nvSpPr>
          <p:cNvPr id="4" name="Slide Number Placeholder 3"/>
          <p:cNvSpPr>
            <a:spLocks noGrp="1"/>
          </p:cNvSpPr>
          <p:nvPr>
            <p:ph type="sldNum" sz="quarter" idx="10"/>
          </p:nvPr>
        </p:nvSpPr>
        <p:spPr/>
        <p:txBody>
          <a:bodyPr/>
          <a:lstStyle/>
          <a:p>
            <a:fld id="{FF2115DC-E051-F544-9A83-6E392C9D652B}" type="slidenum">
              <a:rPr lang="en-US" smtClean="0"/>
              <a:t>20</a:t>
            </a:fld>
            <a:endParaRPr lang="en-US"/>
          </a:p>
        </p:txBody>
      </p:sp>
    </p:spTree>
    <p:extLst>
      <p:ext uri="{BB962C8B-B14F-4D97-AF65-F5344CB8AC3E}">
        <p14:creationId xmlns:p14="http://schemas.microsoft.com/office/powerpoint/2010/main" val="60738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is Fred</a:t>
            </a:r>
            <a:r>
              <a:rPr lang="en-US" baseline="0" dirty="0" smtClean="0"/>
              <a:t> he just discovered angular (Go Fred)</a:t>
            </a:r>
          </a:p>
          <a:p>
            <a:pPr marL="171450" indent="-171450">
              <a:buFontTx/>
              <a:buChar char="-"/>
            </a:pPr>
            <a:r>
              <a:rPr lang="en-US" baseline="0" dirty="0" smtClean="0"/>
              <a:t>Waiting for an opportunity to use it. </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a:t>
            </a:fld>
            <a:endParaRPr lang="en-US"/>
          </a:p>
        </p:txBody>
      </p:sp>
    </p:spTree>
    <p:extLst>
      <p:ext uri="{BB962C8B-B14F-4D97-AF65-F5344CB8AC3E}">
        <p14:creationId xmlns:p14="http://schemas.microsoft.com/office/powerpoint/2010/main" val="2154673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Route resolve is part of setting up routes in $</a:t>
            </a:r>
            <a:r>
              <a:rPr lang="en-US" dirty="0" err="1" smtClean="0"/>
              <a:t>routeProvider</a:t>
            </a:r>
            <a:r>
              <a:rPr lang="en-US" dirty="0" smtClean="0"/>
              <a:t> or in other routers of your choice (U.I.</a:t>
            </a:r>
            <a:r>
              <a:rPr lang="en-US" baseline="0" dirty="0" smtClean="0"/>
              <a:t> router being the one</a:t>
            </a:r>
          </a:p>
          <a:p>
            <a:r>
              <a:rPr lang="en-US" baseline="0" dirty="0" smtClean="0"/>
              <a:t>For this project). </a:t>
            </a:r>
          </a:p>
          <a:p>
            <a:endParaRPr lang="en-US" baseline="0" dirty="0" smtClean="0"/>
          </a:p>
          <a:p>
            <a:pPr marL="171450" indent="-171450">
              <a:buFontTx/>
              <a:buChar char="-"/>
            </a:pPr>
            <a:r>
              <a:rPr lang="en-US" baseline="0" dirty="0" smtClean="0"/>
              <a:t>Allows you to inject additional dependencies in your controller. If any of them are promises, the controller</a:t>
            </a:r>
          </a:p>
          <a:p>
            <a:pPr marL="171450" indent="-171450">
              <a:buFontTx/>
              <a:buChar char="-"/>
            </a:pPr>
            <a:r>
              <a:rPr lang="en-US" baseline="0" dirty="0" smtClean="0"/>
              <a:t>Won’t load until the data is ready!</a:t>
            </a:r>
            <a:br>
              <a:rPr lang="en-US" baseline="0" dirty="0" smtClean="0"/>
            </a:br>
            <a:r>
              <a:rPr lang="en-US" baseline="0" dirty="0" smtClean="0"/>
              <a:t/>
            </a:r>
            <a:br>
              <a:rPr lang="en-US" baseline="0" dirty="0" smtClean="0"/>
            </a:br>
            <a:r>
              <a:rPr lang="en-US" baseline="0" dirty="0" smtClean="0"/>
              <a:t>We could greatly simplify our controller code!</a:t>
            </a:r>
          </a:p>
          <a:p>
            <a:pPr marL="171450" indent="-171450">
              <a:buFontTx/>
              <a:buChar char="-"/>
            </a:pPr>
            <a:endParaRPr lang="en-US" baseline="0" dirty="0" smtClean="0"/>
          </a:p>
          <a:p>
            <a:pPr marL="171450" indent="-171450">
              <a:buFontTx/>
              <a:buChar char="-"/>
            </a:pPr>
            <a:r>
              <a:rPr lang="en-US" b="1" baseline="0" dirty="0" smtClean="0"/>
              <a:t>One Catch – all of them must resolve in order for the route to load. However, in our case, </a:t>
            </a:r>
            <a:br>
              <a:rPr lang="en-US" b="1" baseline="0" dirty="0" smtClean="0"/>
            </a:br>
            <a:r>
              <a:rPr lang="en-US" b="1" baseline="0" dirty="0" smtClean="0"/>
              <a:t>since we have our code wrapped in $q, we can make sure everything resolves successfully</a:t>
            </a:r>
            <a:br>
              <a:rPr lang="en-US" b="1" baseline="0" dirty="0" smtClean="0"/>
            </a:br>
            <a:r>
              <a:rPr lang="en-US" b="1" baseline="0" dirty="0" smtClean="0"/>
              <a:t>even on error so our route will load. This may not always be the scenario for your app</a:t>
            </a:r>
            <a:br>
              <a:rPr lang="en-US" b="1" baseline="0" dirty="0" smtClean="0"/>
            </a:br>
            <a:r>
              <a:rPr lang="en-US" b="1" baseline="0" dirty="0" smtClean="0"/>
              <a:t>but for ours, it works great. </a:t>
            </a:r>
          </a:p>
          <a:p>
            <a:pPr marL="171450" indent="-171450">
              <a:buFontTx/>
              <a:buChar char="-"/>
            </a:pPr>
            <a:endParaRPr lang="en-US" b="1" baseline="0" dirty="0" smtClean="0"/>
          </a:p>
          <a:p>
            <a:pPr marL="171450" indent="-171450">
              <a:buFontTx/>
              <a:buChar char="-"/>
            </a:pPr>
            <a:r>
              <a:rPr lang="en-US" b="0" baseline="0" dirty="0" smtClean="0"/>
              <a:t>Let’s do a little more refactoring to take advantage of this route resolve feature</a:t>
            </a:r>
            <a:endParaRPr lang="en-US" b="0" dirty="0"/>
          </a:p>
        </p:txBody>
      </p:sp>
      <p:sp>
        <p:nvSpPr>
          <p:cNvPr id="4" name="Slide Number Placeholder 3"/>
          <p:cNvSpPr>
            <a:spLocks noGrp="1"/>
          </p:cNvSpPr>
          <p:nvPr>
            <p:ph type="sldNum" sz="quarter" idx="10"/>
          </p:nvPr>
        </p:nvSpPr>
        <p:spPr/>
        <p:txBody>
          <a:bodyPr/>
          <a:lstStyle/>
          <a:p>
            <a:fld id="{FF2115DC-E051-F544-9A83-6E392C9D652B}" type="slidenum">
              <a:rPr lang="en-US" smtClean="0"/>
              <a:t>21</a:t>
            </a:fld>
            <a:endParaRPr lang="en-US"/>
          </a:p>
        </p:txBody>
      </p:sp>
    </p:spTree>
    <p:extLst>
      <p:ext uri="{BB962C8B-B14F-4D97-AF65-F5344CB8AC3E}">
        <p14:creationId xmlns:p14="http://schemas.microsoft.com/office/powerpoint/2010/main" val="144229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take our calls to the </a:t>
            </a:r>
            <a:r>
              <a:rPr lang="en-US" dirty="0" err="1" smtClean="0"/>
              <a:t>weatherApiService</a:t>
            </a:r>
            <a:r>
              <a:rPr lang="en-US" baseline="0" dirty="0" smtClean="0"/>
              <a:t> out of</a:t>
            </a:r>
            <a:br>
              <a:rPr lang="en-US" baseline="0" dirty="0" smtClean="0"/>
            </a:br>
            <a:r>
              <a:rPr lang="en-US" baseline="0" dirty="0" smtClean="0"/>
              <a:t>the controller and have it load when the route loads</a:t>
            </a:r>
            <a:br>
              <a:rPr lang="en-US" baseline="0" dirty="0" smtClean="0"/>
            </a:br>
            <a:endParaRPr lang="en-US" baseline="0" dirty="0" smtClean="0"/>
          </a:p>
          <a:p>
            <a:pPr marL="171450" indent="-171450">
              <a:buFontTx/>
              <a:buChar char="-"/>
            </a:pPr>
            <a:r>
              <a:rPr lang="en-US" baseline="0" dirty="0" smtClean="0"/>
              <a:t>Here we see the configuration block our app and now we have moved</a:t>
            </a:r>
            <a:br>
              <a:rPr lang="en-US" baseline="0" dirty="0" smtClean="0"/>
            </a:br>
            <a:r>
              <a:rPr lang="en-US" baseline="0" dirty="0" smtClean="0"/>
              <a:t>that initialization function out of the controller completely.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23</a:t>
            </a:fld>
            <a:endParaRPr lang="en-US"/>
          </a:p>
        </p:txBody>
      </p:sp>
    </p:spTree>
    <p:extLst>
      <p:ext uri="{BB962C8B-B14F-4D97-AF65-F5344CB8AC3E}">
        <p14:creationId xmlns:p14="http://schemas.microsoft.com/office/powerpoint/2010/main" val="4047012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our service now – notice how even on error, we can still return</a:t>
            </a:r>
          </a:p>
          <a:p>
            <a:r>
              <a:rPr lang="en-US" baseline="0" dirty="0" smtClean="0"/>
              <a:t>A resolved promise because we have utilized $q and its’ services.</a:t>
            </a:r>
          </a:p>
          <a:p>
            <a:endParaRPr lang="en-US" baseline="0" dirty="0" smtClean="0"/>
          </a:p>
          <a:p>
            <a:pPr marL="171450" indent="-171450">
              <a:buFontTx/>
              <a:buChar char="-"/>
            </a:pPr>
            <a:r>
              <a:rPr lang="en-US" baseline="0" dirty="0" smtClean="0"/>
              <a:t>You may not want to always resolve a promise that wraps a rejected promise</a:t>
            </a:r>
          </a:p>
          <a:p>
            <a:pPr marL="171450" indent="-171450">
              <a:buFontTx/>
              <a:buChar char="-"/>
            </a:pPr>
            <a:r>
              <a:rPr lang="en-US" baseline="0" dirty="0" smtClean="0"/>
              <a:t>But in our case, we can guarantee that our route will resolve correctly and we can</a:t>
            </a:r>
            <a:br>
              <a:rPr lang="en-US" baseline="0" dirty="0" smtClean="0"/>
            </a:br>
            <a:r>
              <a:rPr lang="en-US" baseline="0" dirty="0" smtClean="0"/>
              <a:t>ship this data right to the DOM.</a:t>
            </a:r>
          </a:p>
          <a:p>
            <a:pPr marL="171450" indent="-171450">
              <a:buFontTx/>
              <a:buChar char="-"/>
            </a:pPr>
            <a:r>
              <a:rPr lang="en-US" baseline="0" dirty="0" smtClean="0"/>
              <a:t>If we ever wanted to change when and how we resolved this promise, because we</a:t>
            </a:r>
            <a:br>
              <a:rPr lang="en-US" baseline="0" dirty="0" smtClean="0"/>
            </a:br>
            <a:r>
              <a:rPr lang="en-US" baseline="0" dirty="0" smtClean="0"/>
              <a:t>are using our deferred object and we are returning route resolve our own promise, we can easily change</a:t>
            </a:r>
            <a:br>
              <a:rPr lang="en-US" baseline="0" dirty="0" smtClean="0"/>
            </a:br>
            <a:r>
              <a:rPr lang="en-US" baseline="0" dirty="0" smtClean="0"/>
              <a:t>implementations. </a:t>
            </a:r>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24</a:t>
            </a:fld>
            <a:endParaRPr lang="en-US"/>
          </a:p>
        </p:txBody>
      </p:sp>
    </p:spTree>
    <p:extLst>
      <p:ext uri="{BB962C8B-B14F-4D97-AF65-F5344CB8AC3E}">
        <p14:creationId xmlns:p14="http://schemas.microsoft.com/office/powerpoint/2010/main" val="2326867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this controller – heck yeah!</a:t>
            </a:r>
          </a:p>
          <a:p>
            <a:r>
              <a:rPr lang="en-US" dirty="0" smtClean="0"/>
              <a:t>We’ve dispatched of all the initialization code</a:t>
            </a:r>
            <a:r>
              <a:rPr lang="en-US" baseline="0" dirty="0" smtClean="0"/>
              <a:t> and now all the controller</a:t>
            </a:r>
          </a:p>
          <a:p>
            <a:r>
              <a:rPr lang="en-US" baseline="0" dirty="0" smtClean="0"/>
              <a:t>Has to do is render a view!</a:t>
            </a:r>
          </a:p>
          <a:p>
            <a:endParaRPr lang="en-US" baseline="0" dirty="0" smtClean="0"/>
          </a:p>
          <a:p>
            <a:pPr marL="0" indent="0">
              <a:buFontTx/>
              <a:buNone/>
            </a:pPr>
            <a:r>
              <a:rPr lang="en-US" baseline="0" dirty="0" smtClean="0"/>
              <a:t>However, I think we can take it one step further - $q has one more feature</a:t>
            </a:r>
          </a:p>
          <a:p>
            <a:pPr marL="0" indent="0">
              <a:buFontTx/>
              <a:buNone/>
            </a:pPr>
            <a:r>
              <a:rPr lang="en-US" baseline="0" dirty="0" smtClean="0"/>
              <a:t>That will help make our code even better.</a:t>
            </a:r>
          </a:p>
        </p:txBody>
      </p:sp>
      <p:sp>
        <p:nvSpPr>
          <p:cNvPr id="4" name="Slide Number Placeholder 3"/>
          <p:cNvSpPr>
            <a:spLocks noGrp="1"/>
          </p:cNvSpPr>
          <p:nvPr>
            <p:ph type="sldNum" sz="quarter" idx="10"/>
          </p:nvPr>
        </p:nvSpPr>
        <p:spPr/>
        <p:txBody>
          <a:bodyPr/>
          <a:lstStyle/>
          <a:p>
            <a:fld id="{FF2115DC-E051-F544-9A83-6E392C9D652B}" type="slidenum">
              <a:rPr lang="en-US" smtClean="0"/>
              <a:t>25</a:t>
            </a:fld>
            <a:endParaRPr lang="en-US"/>
          </a:p>
        </p:txBody>
      </p:sp>
    </p:spTree>
    <p:extLst>
      <p:ext uri="{BB962C8B-B14F-4D97-AF65-F5344CB8AC3E}">
        <p14:creationId xmlns:p14="http://schemas.microsoft.com/office/powerpoint/2010/main" val="3117856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last step in Fred’s refactoring!</a:t>
            </a:r>
          </a:p>
          <a:p>
            <a:r>
              <a:rPr lang="en-US" dirty="0" smtClean="0"/>
              <a:t>We can combine multiple promises into a single promise</a:t>
            </a:r>
          </a:p>
          <a:p>
            <a:r>
              <a:rPr lang="en-US" dirty="0" smtClean="0"/>
              <a:t>That will</a:t>
            </a:r>
            <a:r>
              <a:rPr lang="en-US" baseline="0" dirty="0" smtClean="0"/>
              <a:t> resolve if all of them resolve. </a:t>
            </a:r>
          </a:p>
          <a:p>
            <a:endParaRPr lang="en-US" baseline="0" dirty="0" smtClean="0"/>
          </a:p>
          <a:p>
            <a:r>
              <a:rPr lang="en-US" baseline="0" dirty="0" smtClean="0"/>
              <a:t>Now we can re-write our initialization code to be even slicker</a:t>
            </a:r>
          </a:p>
          <a:p>
            <a:r>
              <a:rPr lang="en-US" baseline="0" dirty="0" smtClean="0"/>
              <a:t>Keep in mind – if any promise is rejected, the $</a:t>
            </a:r>
            <a:r>
              <a:rPr lang="en-US" baseline="0" dirty="0" err="1" smtClean="0"/>
              <a:t>q.all</a:t>
            </a:r>
            <a:r>
              <a:rPr lang="en-US" baseline="0" dirty="0" smtClean="0"/>
              <a:t> promise is </a:t>
            </a:r>
          </a:p>
          <a:p>
            <a:r>
              <a:rPr lang="en-US" baseline="0" dirty="0" smtClean="0"/>
              <a:t>Rejected as well. </a:t>
            </a:r>
          </a:p>
          <a:p>
            <a:endParaRPr lang="en-US" baseline="0" dirty="0" smtClean="0"/>
          </a:p>
          <a:p>
            <a:r>
              <a:rPr lang="en-US" baseline="0" dirty="0" smtClean="0"/>
              <a:t>That’s not a problem in our case because our </a:t>
            </a:r>
            <a:r>
              <a:rPr lang="en-US" baseline="0" dirty="0" err="1" smtClean="0"/>
              <a:t>api</a:t>
            </a:r>
            <a:r>
              <a:rPr lang="en-US" baseline="0" dirty="0" smtClean="0"/>
              <a:t> service always resolves, </a:t>
            </a:r>
          </a:p>
          <a:p>
            <a:r>
              <a:rPr lang="en-US" baseline="0" dirty="0" smtClean="0"/>
              <a:t>However, something to keep in mind</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26</a:t>
            </a:fld>
            <a:endParaRPr lang="en-US"/>
          </a:p>
        </p:txBody>
      </p:sp>
    </p:spTree>
    <p:extLst>
      <p:ext uri="{BB962C8B-B14F-4D97-AF65-F5344CB8AC3E}">
        <p14:creationId xmlns:p14="http://schemas.microsoft.com/office/powerpoint/2010/main" val="368638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new service that wraps up all of our promises and uses our new</a:t>
            </a:r>
          </a:p>
          <a:p>
            <a:r>
              <a:rPr lang="en-US" dirty="0" smtClean="0"/>
              <a:t>Friend $</a:t>
            </a:r>
            <a:r>
              <a:rPr lang="en-US" dirty="0" err="1" smtClean="0"/>
              <a:t>q.all</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28</a:t>
            </a:fld>
            <a:endParaRPr lang="en-US"/>
          </a:p>
        </p:txBody>
      </p:sp>
    </p:spTree>
    <p:extLst>
      <p:ext uri="{BB962C8B-B14F-4D97-AF65-F5344CB8AC3E}">
        <p14:creationId xmlns:p14="http://schemas.microsoft.com/office/powerpoint/2010/main" val="2833564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modify</a:t>
            </a:r>
            <a:r>
              <a:rPr lang="en-US" baseline="0" dirty="0" smtClean="0"/>
              <a:t> our route using our new initializer service</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29</a:t>
            </a:fld>
            <a:endParaRPr lang="en-US"/>
          </a:p>
        </p:txBody>
      </p:sp>
    </p:spTree>
    <p:extLst>
      <p:ext uri="{BB962C8B-B14F-4D97-AF65-F5344CB8AC3E}">
        <p14:creationId xmlns:p14="http://schemas.microsoft.com/office/powerpoint/2010/main" val="3633577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the fruits of our</a:t>
            </a:r>
            <a:r>
              <a:rPr lang="en-US" baseline="0" dirty="0" smtClean="0"/>
              <a:t> labor – LOOK HOW BEAUTIFUL IT IS!</a:t>
            </a:r>
          </a:p>
          <a:p>
            <a:r>
              <a:rPr lang="en-US" baseline="0" dirty="0" smtClean="0"/>
              <a:t>No business logic, just a controller and its data bound to the template </a:t>
            </a:r>
            <a:r>
              <a:rPr lang="en-US" baseline="0" dirty="0" smtClean="0">
                <a:sym typeface="Wingdings"/>
              </a:rPr>
              <a:t></a:t>
            </a:r>
          </a:p>
        </p:txBody>
      </p:sp>
      <p:sp>
        <p:nvSpPr>
          <p:cNvPr id="4" name="Slide Number Placeholder 3"/>
          <p:cNvSpPr>
            <a:spLocks noGrp="1"/>
          </p:cNvSpPr>
          <p:nvPr>
            <p:ph type="sldNum" sz="quarter" idx="10"/>
          </p:nvPr>
        </p:nvSpPr>
        <p:spPr/>
        <p:txBody>
          <a:bodyPr/>
          <a:lstStyle/>
          <a:p>
            <a:fld id="{FF2115DC-E051-F544-9A83-6E392C9D652B}" type="slidenum">
              <a:rPr lang="en-US" smtClean="0"/>
              <a:t>30</a:t>
            </a:fld>
            <a:endParaRPr lang="en-US"/>
          </a:p>
        </p:txBody>
      </p:sp>
    </p:spTree>
    <p:extLst>
      <p:ext uri="{BB962C8B-B14F-4D97-AF65-F5344CB8AC3E}">
        <p14:creationId xmlns:p14="http://schemas.microsoft.com/office/powerpoint/2010/main" val="2334400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ym typeface="Wingdings"/>
            </a:endParaRPr>
          </a:p>
          <a:p>
            <a:r>
              <a:rPr lang="en-US" baseline="0" dirty="0" smtClean="0">
                <a:sym typeface="Wingdings"/>
              </a:rPr>
              <a:t>By using $q, $</a:t>
            </a:r>
            <a:r>
              <a:rPr lang="en-US" baseline="0" dirty="0" err="1" smtClean="0">
                <a:sym typeface="Wingdings"/>
              </a:rPr>
              <a:t>q.all</a:t>
            </a:r>
            <a:r>
              <a:rPr lang="en-US" baseline="0" dirty="0" smtClean="0">
                <a:sym typeface="Wingdings"/>
              </a:rPr>
              <a:t>, and route resolve</a:t>
            </a:r>
          </a:p>
          <a:p>
            <a:pPr marL="171450" indent="-171450">
              <a:buFontTx/>
              <a:buChar char="-"/>
            </a:pPr>
            <a:r>
              <a:rPr lang="en-US" baseline="0" dirty="0" smtClean="0">
                <a:sym typeface="Wingdings"/>
              </a:rPr>
              <a:t>We can take business/processing logic out of the controller</a:t>
            </a:r>
          </a:p>
          <a:p>
            <a:pPr marL="171450" indent="-171450">
              <a:buFontTx/>
              <a:buChar char="-"/>
            </a:pPr>
            <a:r>
              <a:rPr lang="en-US" baseline="0" dirty="0" smtClean="0">
                <a:sym typeface="Wingdings"/>
              </a:rPr>
              <a:t>We get more maintainable code</a:t>
            </a:r>
          </a:p>
          <a:p>
            <a:pPr marL="171450" indent="-171450">
              <a:buFontTx/>
              <a:buChar char="-"/>
            </a:pPr>
            <a:r>
              <a:rPr lang="en-US" baseline="0" dirty="0" smtClean="0">
                <a:sym typeface="Wingdings"/>
              </a:rPr>
              <a:t>We can control how and what our promises resolve to</a:t>
            </a:r>
          </a:p>
          <a:p>
            <a:pPr marL="171450" indent="-171450">
              <a:buFontTx/>
              <a:buChar char="-"/>
            </a:pPr>
            <a:r>
              <a:rPr lang="en-US" baseline="0" dirty="0" smtClean="0">
                <a:sym typeface="Wingdings"/>
              </a:rPr>
              <a:t>We can get guarantees about our promises since we are the ones managing them</a:t>
            </a:r>
          </a:p>
          <a:p>
            <a:pPr marL="171450" indent="-171450">
              <a:buFontTx/>
              <a:buChar char="-"/>
            </a:pPr>
            <a:r>
              <a:rPr lang="en-US" baseline="0" dirty="0" smtClean="0">
                <a:sym typeface="Wingdings"/>
              </a:rPr>
              <a:t>If you don’t already, use $q and the asynchronous world is wide open to you!</a:t>
            </a:r>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31</a:t>
            </a:fld>
            <a:endParaRPr lang="en-US"/>
          </a:p>
        </p:txBody>
      </p:sp>
    </p:spTree>
    <p:extLst>
      <p:ext uri="{BB962C8B-B14F-4D97-AF65-F5344CB8AC3E}">
        <p14:creationId xmlns:p14="http://schemas.microsoft.com/office/powerpoint/2010/main" val="223739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t>
            </a:r>
            <a:r>
              <a:rPr lang="en-US" dirty="0" err="1" smtClean="0"/>
              <a:t>fred’s</a:t>
            </a:r>
            <a:r>
              <a:rPr lang="en-US" dirty="0" smtClean="0"/>
              <a:t> boss – he wants </a:t>
            </a:r>
            <a:r>
              <a:rPr lang="en-US" dirty="0" err="1" smtClean="0"/>
              <a:t>fred</a:t>
            </a:r>
            <a:r>
              <a:rPr lang="en-US" dirty="0" smtClean="0"/>
              <a:t> to write a weather dashboard that</a:t>
            </a:r>
            <a:r>
              <a:rPr lang="en-US" baseline="0" dirty="0" smtClean="0"/>
              <a:t> displays</a:t>
            </a:r>
          </a:p>
          <a:p>
            <a:r>
              <a:rPr lang="en-US" baseline="0" dirty="0" smtClean="0"/>
              <a:t>The weather of all the cities we have offices in</a:t>
            </a:r>
            <a:endParaRPr lang="en-US" dirty="0" smtClean="0"/>
          </a:p>
          <a:p>
            <a:r>
              <a:rPr lang="en-US" dirty="0" smtClean="0"/>
              <a:t>(because</a:t>
            </a:r>
            <a:r>
              <a:rPr lang="en-US" baseline="0" dirty="0" smtClean="0"/>
              <a:t> </a:t>
            </a:r>
            <a:r>
              <a:rPr lang="en-US" dirty="0" smtClean="0"/>
              <a:t>The world needs another weather dashboard)!</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3</a:t>
            </a:fld>
            <a:endParaRPr lang="en-US"/>
          </a:p>
        </p:txBody>
      </p:sp>
    </p:spTree>
    <p:extLst>
      <p:ext uri="{BB962C8B-B14F-4D97-AF65-F5344CB8AC3E}">
        <p14:creationId xmlns:p14="http://schemas.microsoft.com/office/powerpoint/2010/main" val="48109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Fred talks his boss into letting</a:t>
            </a:r>
            <a:r>
              <a:rPr lang="en-US" baseline="0" dirty="0" smtClean="0"/>
              <a:t> his use angular! Good move Fred – </a:t>
            </a:r>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4</a:t>
            </a:fld>
            <a:endParaRPr lang="en-US"/>
          </a:p>
        </p:txBody>
      </p:sp>
    </p:spTree>
    <p:extLst>
      <p:ext uri="{BB962C8B-B14F-4D97-AF65-F5344CB8AC3E}">
        <p14:creationId xmlns:p14="http://schemas.microsoft.com/office/powerpoint/2010/main" val="212746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is Fred’s weather dashboard. </a:t>
            </a:r>
          </a:p>
          <a:p>
            <a:pPr marL="171450" indent="-171450">
              <a:buFontTx/>
              <a:buChar char="-"/>
            </a:pPr>
            <a:r>
              <a:rPr lang="en-US" baseline="0" dirty="0" smtClean="0"/>
              <a:t>Has a controller and a route – when his controller loads</a:t>
            </a:r>
            <a:br>
              <a:rPr lang="en-US" baseline="0" dirty="0" smtClean="0"/>
            </a:br>
            <a:r>
              <a:rPr lang="en-US" baseline="0" dirty="0" smtClean="0"/>
              <a:t>he makes some http calls to get his data and when it comes</a:t>
            </a:r>
            <a:br>
              <a:rPr lang="en-US" baseline="0" dirty="0" smtClean="0"/>
            </a:br>
            <a:r>
              <a:rPr lang="en-US" baseline="0" dirty="0" smtClean="0"/>
              <a:t>back, he pushes the data out onto the DOM and boom weather dashboard</a:t>
            </a:r>
          </a:p>
          <a:p>
            <a:pPr marL="171450" indent="-171450">
              <a:buFontTx/>
              <a:buChar char="-"/>
            </a:pPr>
            <a:r>
              <a:rPr lang="en-US" baseline="0" dirty="0" smtClean="0"/>
              <a:t>Fred’s dashboard looks pretty slick, however, let’s look under the hood</a:t>
            </a:r>
            <a:br>
              <a:rPr lang="en-US" baseline="0" dirty="0" smtClean="0"/>
            </a:br>
            <a:r>
              <a:rPr lang="en-US" baseline="0" dirty="0" smtClean="0"/>
              <a:t>at his controller and html and see how everything looks.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5</a:t>
            </a:fld>
            <a:endParaRPr lang="en-US"/>
          </a:p>
        </p:txBody>
      </p:sp>
    </p:spTree>
    <p:extLst>
      <p:ext uri="{BB962C8B-B14F-4D97-AF65-F5344CB8AC3E}">
        <p14:creationId xmlns:p14="http://schemas.microsoft.com/office/powerpoint/2010/main" val="266049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Here’s Fred’s controller (quick walkthrough)</a:t>
            </a:r>
          </a:p>
          <a:p>
            <a:pPr marL="171450" indent="-171450">
              <a:buFontTx/>
              <a:buChar char="-"/>
            </a:pPr>
            <a:r>
              <a:rPr lang="en-US" dirty="0" smtClean="0"/>
              <a:t>Injects $http</a:t>
            </a:r>
            <a:r>
              <a:rPr lang="en-US" baseline="0" dirty="0" smtClean="0"/>
              <a:t>, calls all his endpoints in an initialize function</a:t>
            </a:r>
          </a:p>
          <a:p>
            <a:pPr marL="171450" indent="-171450">
              <a:buFontTx/>
              <a:buChar char="-"/>
            </a:pPr>
            <a:r>
              <a:rPr lang="en-US" baseline="0" dirty="0" smtClean="0"/>
              <a:t>When the data comes back he pushes it onto the DOM</a:t>
            </a:r>
          </a:p>
          <a:p>
            <a:pPr marL="171450" indent="-171450">
              <a:buFontTx/>
              <a:buChar char="-"/>
            </a:pPr>
            <a:r>
              <a:rPr lang="en-US" baseline="0" dirty="0" smtClean="0"/>
              <a:t>Fred’s even using the controller as syntax instead of using scope – way to go </a:t>
            </a:r>
            <a:r>
              <a:rPr lang="en-US" baseline="0" dirty="0" err="1" smtClean="0"/>
              <a:t>fred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F2115DC-E051-F544-9A83-6E392C9D652B}" type="slidenum">
              <a:rPr lang="en-US" smtClean="0"/>
              <a:t>6</a:t>
            </a:fld>
            <a:endParaRPr lang="en-US"/>
          </a:p>
        </p:txBody>
      </p:sp>
    </p:spTree>
    <p:extLst>
      <p:ext uri="{BB962C8B-B14F-4D97-AF65-F5344CB8AC3E}">
        <p14:creationId xmlns:p14="http://schemas.microsoft.com/office/powerpoint/2010/main" val="1598312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Here’s Fred’s original HTML</a:t>
            </a:r>
            <a:r>
              <a:rPr lang="en-US" baseline="0" dirty="0" smtClean="0"/>
              <a:t> template</a:t>
            </a:r>
          </a:p>
          <a:p>
            <a:pPr marL="171450" indent="-171450">
              <a:buFontTx/>
              <a:buChar char="-"/>
            </a:pPr>
            <a:r>
              <a:rPr lang="en-US" baseline="0" dirty="0" smtClean="0"/>
              <a:t>Uses </a:t>
            </a:r>
            <a:r>
              <a:rPr lang="en-US" baseline="0" dirty="0" err="1" smtClean="0"/>
              <a:t>ng</a:t>
            </a:r>
            <a:r>
              <a:rPr lang="en-US" baseline="0" dirty="0" smtClean="0"/>
              <a:t>-repeat to repeat out his weather boxes</a:t>
            </a:r>
          </a:p>
          <a:p>
            <a:pPr marL="171450" indent="-171450">
              <a:buFontTx/>
              <a:buChar char="-"/>
            </a:pPr>
            <a:r>
              <a:rPr lang="en-US" baseline="0" dirty="0" smtClean="0"/>
              <a:t>Uses part of the JSON returned from the server to render his data</a:t>
            </a:r>
            <a:endParaRPr lang="en-US" dirty="0" smtClean="0"/>
          </a:p>
        </p:txBody>
      </p:sp>
      <p:sp>
        <p:nvSpPr>
          <p:cNvPr id="4" name="Slide Number Placeholder 3"/>
          <p:cNvSpPr>
            <a:spLocks noGrp="1"/>
          </p:cNvSpPr>
          <p:nvPr>
            <p:ph type="sldNum" sz="quarter" idx="10"/>
          </p:nvPr>
        </p:nvSpPr>
        <p:spPr/>
        <p:txBody>
          <a:bodyPr/>
          <a:lstStyle/>
          <a:p>
            <a:fld id="{FF2115DC-E051-F544-9A83-6E392C9D652B}" type="slidenum">
              <a:rPr lang="en-US" smtClean="0"/>
              <a:t>7</a:t>
            </a:fld>
            <a:endParaRPr lang="en-US"/>
          </a:p>
        </p:txBody>
      </p:sp>
    </p:spTree>
    <p:extLst>
      <p:ext uri="{BB962C8B-B14F-4D97-AF65-F5344CB8AC3E}">
        <p14:creationId xmlns:p14="http://schemas.microsoft.com/office/powerpoint/2010/main" val="4232968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 little closer</a:t>
            </a:r>
          </a:p>
          <a:p>
            <a:r>
              <a:rPr lang="en-US" dirty="0" smtClean="0"/>
              <a:t>Fred’s faced with a couple of problems that we try desperately</a:t>
            </a:r>
            <a:r>
              <a:rPr lang="en-US" baseline="0" dirty="0" smtClean="0"/>
              <a:t> to avoid with any angular app</a:t>
            </a:r>
            <a:r>
              <a:rPr lang="en-US" dirty="0" smtClean="0"/>
              <a:t>:</a:t>
            </a:r>
            <a:r>
              <a:rPr lang="en-US" baseline="0" dirty="0" smtClean="0"/>
              <a:t> </a:t>
            </a:r>
          </a:p>
          <a:p>
            <a:pPr marL="171450" indent="-171450">
              <a:buFontTx/>
              <a:buChar char="-"/>
            </a:pPr>
            <a:r>
              <a:rPr lang="en-US" baseline="0" dirty="0" smtClean="0"/>
              <a:t>Has logic in the controller that the controller doesn’t need to know about – Controller knows about the endpoint,</a:t>
            </a:r>
            <a:br>
              <a:rPr lang="en-US" baseline="0" dirty="0" smtClean="0"/>
            </a:br>
            <a:r>
              <a:rPr lang="en-US" baseline="0" dirty="0" smtClean="0"/>
              <a:t>Controller invokes $http, processes the data</a:t>
            </a:r>
            <a:br>
              <a:rPr lang="en-US" baseline="0" dirty="0" smtClean="0"/>
            </a:br>
            <a:r>
              <a:rPr lang="en-US" baseline="0" dirty="0" smtClean="0"/>
              <a:t>this will not scale well if more complex processing logic is needed</a:t>
            </a:r>
            <a:br>
              <a:rPr lang="en-US" baseline="0" dirty="0" smtClean="0"/>
            </a:br>
            <a:endParaRPr lang="en-US" baseline="0" dirty="0" smtClean="0"/>
          </a:p>
          <a:p>
            <a:pPr marL="171450" indent="-171450">
              <a:buFontTx/>
              <a:buChar char="-"/>
            </a:pPr>
            <a:r>
              <a:rPr lang="en-US" baseline="0" dirty="0" smtClean="0"/>
              <a:t>EVEN IF $HTTP IS WRAPPED IN A SERVICE, How are we going to process the different errors? The controller</a:t>
            </a:r>
            <a:br>
              <a:rPr lang="en-US" baseline="0" dirty="0" smtClean="0"/>
            </a:br>
            <a:r>
              <a:rPr lang="en-US" baseline="0" dirty="0" smtClean="0"/>
              <a:t>will still have to perform all of the processing logic/error handling/notifying</a:t>
            </a:r>
          </a:p>
          <a:p>
            <a:pPr marL="171450" indent="-171450">
              <a:buFontTx/>
              <a:buChar char="-"/>
            </a:pPr>
            <a:r>
              <a:rPr lang="en-US" baseline="0" dirty="0" smtClean="0"/>
              <a:t>Fred needs someway to abstract away all of $http so he can just ask for the data. </a:t>
            </a:r>
          </a:p>
          <a:p>
            <a:pPr marL="171450" indent="-171450">
              <a:buFontTx/>
              <a:buChar char="-"/>
            </a:pPr>
            <a:r>
              <a:rPr lang="en-US" baseline="0" dirty="0" smtClean="0"/>
              <a:t>Our controllers should ask for data, and receive, and not have to worry about processing every possible</a:t>
            </a:r>
            <a:br>
              <a:rPr lang="en-US" baseline="0" dirty="0" smtClean="0"/>
            </a:br>
            <a:r>
              <a:rPr lang="en-US" baseline="0" dirty="0" smtClean="0"/>
              <a:t>outcome because this becomes messy and it doesn’t scale. </a:t>
            </a:r>
          </a:p>
        </p:txBody>
      </p:sp>
      <p:sp>
        <p:nvSpPr>
          <p:cNvPr id="4" name="Slide Number Placeholder 3"/>
          <p:cNvSpPr>
            <a:spLocks noGrp="1"/>
          </p:cNvSpPr>
          <p:nvPr>
            <p:ph type="sldNum" sz="quarter" idx="10"/>
          </p:nvPr>
        </p:nvSpPr>
        <p:spPr/>
        <p:txBody>
          <a:bodyPr/>
          <a:lstStyle/>
          <a:p>
            <a:fld id="{FF2115DC-E051-F544-9A83-6E392C9D652B}" type="slidenum">
              <a:rPr lang="en-US" smtClean="0"/>
              <a:t>8</a:t>
            </a:fld>
            <a:endParaRPr lang="en-US"/>
          </a:p>
        </p:txBody>
      </p:sp>
    </p:spTree>
    <p:extLst>
      <p:ext uri="{BB962C8B-B14F-4D97-AF65-F5344CB8AC3E}">
        <p14:creationId xmlns:p14="http://schemas.microsoft.com/office/powerpoint/2010/main" val="230078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Fred’s API is not that intuitive. It probably made sense to the people who built it</a:t>
            </a:r>
          </a:p>
          <a:p>
            <a:r>
              <a:rPr lang="en-US" baseline="0" dirty="0" smtClean="0"/>
              <a:t>(Thank you underground </a:t>
            </a:r>
            <a:r>
              <a:rPr lang="en-US" baseline="0" dirty="0" err="1" smtClean="0"/>
              <a:t>weather.com</a:t>
            </a:r>
            <a:r>
              <a:rPr lang="en-US" baseline="0" dirty="0" smtClean="0"/>
              <a:t> -&gt; You made a great API….)</a:t>
            </a:r>
          </a:p>
          <a:p>
            <a:endParaRPr lang="en-US" baseline="0" dirty="0" smtClean="0"/>
          </a:p>
          <a:p>
            <a:r>
              <a:rPr lang="en-US" baseline="0" dirty="0" smtClean="0"/>
              <a:t>However, if you look at the bindings – </a:t>
            </a:r>
            <a:r>
              <a:rPr lang="en-US" baseline="0" dirty="0" err="1" smtClean="0"/>
              <a:t>weather.current_observation-temperature_string</a:t>
            </a:r>
            <a:endParaRPr lang="en-US" baseline="0" dirty="0" smtClean="0"/>
          </a:p>
          <a:p>
            <a:r>
              <a:rPr lang="en-US" baseline="0" dirty="0" smtClean="0"/>
              <a:t>Is somewhat </a:t>
            </a:r>
            <a:r>
              <a:rPr lang="en-US" baseline="0" dirty="0" err="1" smtClean="0"/>
              <a:t>intutive</a:t>
            </a:r>
            <a:r>
              <a:rPr lang="en-US" baseline="0" dirty="0" smtClean="0"/>
              <a:t> but it just looks ugly. If there was a way to simply the </a:t>
            </a:r>
            <a:r>
              <a:rPr lang="en-US" baseline="0" dirty="0" err="1" smtClean="0"/>
              <a:t>json</a:t>
            </a:r>
            <a:r>
              <a:rPr lang="en-US" baseline="0" dirty="0" smtClean="0"/>
              <a:t> to </a:t>
            </a:r>
            <a:r>
              <a:rPr lang="en-US" baseline="0" dirty="0" err="1" smtClean="0"/>
              <a:t>weather.condition</a:t>
            </a:r>
            <a:endParaRPr lang="en-US" baseline="0" dirty="0" smtClean="0"/>
          </a:p>
          <a:p>
            <a:r>
              <a:rPr lang="en-US" baseline="0" dirty="0" err="1" smtClean="0"/>
              <a:t>Weather.temperature</a:t>
            </a:r>
            <a:r>
              <a:rPr lang="en-US" baseline="0" dirty="0" smtClean="0"/>
              <a:t> its much more declarative.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F2115DC-E051-F544-9A83-6E392C9D652B}" type="slidenum">
              <a:rPr lang="en-US" smtClean="0"/>
              <a:t>9</a:t>
            </a:fld>
            <a:endParaRPr lang="en-US"/>
          </a:p>
        </p:txBody>
      </p:sp>
    </p:spTree>
    <p:extLst>
      <p:ext uri="{BB962C8B-B14F-4D97-AF65-F5344CB8AC3E}">
        <p14:creationId xmlns:p14="http://schemas.microsoft.com/office/powerpoint/2010/main" val="230078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7094"/>
            <a:ext cx="7772400" cy="1470025"/>
          </a:xfrm>
        </p:spPr>
        <p:txBody>
          <a:bodyPr anchor="b" anchorCtr="0"/>
          <a:lstStyle>
            <a:lvl1pPr>
              <a:defRPr sz="5400">
                <a:gradFill>
                  <a:gsLst>
                    <a:gs pos="0">
                      <a:schemeClr val="tx2"/>
                    </a:gs>
                    <a:gs pos="100000">
                      <a:schemeClr val="tx2">
                        <a:lumMod val="75000"/>
                      </a:schemeClr>
                    </a:gs>
                  </a:gsLst>
                  <a:lin ang="5400000" scaled="0"/>
                </a:gradFill>
                <a:effectLst>
                  <a:outerShdw blurRad="50800" dist="25400" dir="5400000" algn="t" rotWithShape="0">
                    <a:prstClr val="black">
                      <a:alpha val="40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685801" y="3810000"/>
            <a:ext cx="7770812" cy="1752600"/>
          </a:xfrm>
        </p:spPr>
        <p:txBody>
          <a:bodyPr>
            <a:normAutofit/>
          </a:bodyPr>
          <a:lstStyle>
            <a:lvl1pPr marL="0" indent="0" algn="ctr">
              <a:spcBef>
                <a:spcPts val="300"/>
              </a:spcBef>
              <a:buNone/>
              <a:defRPr sz="1600">
                <a:gradFill>
                  <a:gsLst>
                    <a:gs pos="0">
                      <a:schemeClr val="tx2"/>
                    </a:gs>
                    <a:gs pos="100000">
                      <a:schemeClr val="tx2">
                        <a:lumMod val="75000"/>
                      </a:schemeClr>
                    </a:gs>
                  </a:gsLst>
                  <a:lin ang="5400000" scaled="0"/>
                </a:gradFill>
                <a:effectLst>
                  <a:outerShdw blurRad="50800" dist="38100" dir="5400000" algn="t"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1778F24D-EB19-4AE0-B015-2BEA6D5224F2}"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CoverGlyph.png"/>
          <p:cNvPicPr>
            <a:picLocks noChangeAspect="1"/>
          </p:cNvPicPr>
          <p:nvPr/>
        </p:nvPicPr>
        <p:blipFill>
          <a:blip r:embed="rId2"/>
          <a:stretch>
            <a:fillRect/>
          </a:stretch>
        </p:blipFill>
        <p:spPr>
          <a:xfrm>
            <a:off x="4010025" y="3048000"/>
            <a:ext cx="1123950" cy="77152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738282"/>
            <a:ext cx="7770813" cy="1048870"/>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286000" y="457200"/>
            <a:ext cx="4572000" cy="3173506"/>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5800" y="5181600"/>
            <a:ext cx="7770813" cy="685800"/>
          </a:xfrm>
        </p:spPr>
        <p:txBody>
          <a:bodyPr vert="horz" lIns="91440" tIns="45720" rIns="91440" bIns="45720" rtlCol="0">
            <a:normAutofit/>
          </a:bodyPr>
          <a:lstStyle>
            <a:lvl1pPr marL="0" indent="0" algn="ctr">
              <a:spcBef>
                <a:spcPts val="3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4890247"/>
            <a:ext cx="1645920" cy="170411"/>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286000" indent="-457200">
              <a:defRPr/>
            </a:lvl6pPr>
            <a:lvl7pPr marL="2286000" indent="-457200">
              <a:defRPr/>
            </a:lvl7pPr>
            <a:lvl8pPr marL="2286000" indent="-457200">
              <a:defRPr/>
            </a:lvl8pPr>
            <a:lvl9pPr marL="2286000" indent="-45720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pic>
        <p:nvPicPr>
          <p:cNvPr id="10"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7882"/>
            <a:ext cx="1524000" cy="5325036"/>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7882"/>
            <a:ext cx="5889812" cy="5325036"/>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rot="5400000">
            <a:off x="6052928" y="3115195"/>
            <a:ext cx="1645920" cy="170411"/>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778F24D-EB19-4AE0-B015-2BEA6D5224F2}"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626440"/>
            <a:ext cx="7770813" cy="1472184"/>
          </a:xfrm>
        </p:spPr>
        <p:txBody>
          <a:bodyPr anchor="b" anchorCtr="0"/>
          <a:lstStyle>
            <a:lvl1pPr algn="ctr">
              <a:defRPr sz="5400" b="0" i="0" cap="none" baseline="0"/>
            </a:lvl1pPr>
          </a:lstStyle>
          <a:p>
            <a:r>
              <a:rPr lang="en-US" smtClean="0"/>
              <a:t>Click to edit Master title style</a:t>
            </a:r>
            <a:endParaRPr/>
          </a:p>
        </p:txBody>
      </p:sp>
      <p:sp>
        <p:nvSpPr>
          <p:cNvPr id="3" name="Text Placeholder 2"/>
          <p:cNvSpPr>
            <a:spLocks noGrp="1"/>
          </p:cNvSpPr>
          <p:nvPr>
            <p:ph type="body" idx="1"/>
          </p:nvPr>
        </p:nvSpPr>
        <p:spPr>
          <a:xfrm>
            <a:off x="685800" y="3813048"/>
            <a:ext cx="7770813" cy="1755648"/>
          </a:xfrm>
        </p:spPr>
        <p:txBody>
          <a:bodyPr anchor="t" anchorCtr="0">
            <a:normAutofit/>
          </a:bodyPr>
          <a:lstStyle>
            <a:lvl1pPr marL="0" indent="0" algn="ctr">
              <a:spcBef>
                <a:spcPts val="30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78F24D-EB19-4AE0-B015-2BEA6D5224F2}" type="datetimeFigureOut">
              <a:rPr lang="en-US" smtClean="0"/>
              <a:t>5/21/15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0D9BD3-E57B-4194-A545-2804EB95D970}" type="slidenum">
              <a:rPr lang="en-US" smtClean="0"/>
              <a:t>‹#›</a:t>
            </a:fld>
            <a:endParaRPr lang="en-US"/>
          </a:p>
        </p:txBody>
      </p:sp>
      <p:pic>
        <p:nvPicPr>
          <p:cNvPr id="7" name="Picture 6" descr="Glyph-SectionHeader.png"/>
          <p:cNvPicPr>
            <a:picLocks noChangeAspect="1"/>
          </p:cNvPicPr>
          <p:nvPr/>
        </p:nvPicPr>
        <p:blipFill>
          <a:blip r:embed="rId2"/>
          <a:stretch>
            <a:fillRect/>
          </a:stretch>
        </p:blipFill>
        <p:spPr>
          <a:xfrm>
            <a:off x="4038600" y="3174066"/>
            <a:ext cx="1066800" cy="5905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858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006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778F24D-EB19-4AE0-B015-2BEA6D5224F2}"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006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006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1778F24D-EB19-4AE0-B015-2BEA6D5224F2}" type="datetimeFigureOut">
              <a:rPr lang="en-US" smtClean="0"/>
              <a:t>5/21/15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0D9BD3-E57B-4194-A545-2804EB95D970}" type="slidenum">
              <a:rPr lang="en-US" smtClean="0"/>
              <a:t>‹#›</a:t>
            </a:fld>
            <a:endParaRPr 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778F24D-EB19-4AE0-B015-2BEA6D5224F2}" type="datetimeFigureOut">
              <a:rPr lang="en-US" smtClean="0"/>
              <a:t>5/21/15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0D9BD3-E57B-4194-A545-2804EB95D970}" type="slidenum">
              <a:rPr lang="en-US" smtClean="0"/>
              <a:t>‹#›</a:t>
            </a:fld>
            <a:endParaRPr 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8F24D-EB19-4AE0-B015-2BEA6D5224F2}" type="datetimeFigureOut">
              <a:rPr lang="en-US" smtClean="0"/>
              <a:t>5/21/15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0D9BD3-E57B-4194-A545-2804EB95D9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6" y="914400"/>
            <a:ext cx="3657600" cy="1162050"/>
          </a:xfrm>
        </p:spPr>
        <p:txBody>
          <a:bodyPr anchor="b"/>
          <a:lstStyle>
            <a:lvl1pPr algn="ctr">
              <a:defRPr sz="3800" b="0"/>
            </a:lvl1pPr>
          </a:lstStyle>
          <a:p>
            <a:r>
              <a:rPr lang="en-US" smtClean="0"/>
              <a:t>Click to edit Master title style</a:t>
            </a:r>
            <a:endParaRPr/>
          </a:p>
        </p:txBody>
      </p:sp>
      <p:sp>
        <p:nvSpPr>
          <p:cNvPr id="3" name="Content Placeholder 2"/>
          <p:cNvSpPr>
            <a:spLocks noGrp="1"/>
          </p:cNvSpPr>
          <p:nvPr>
            <p:ph idx="1"/>
          </p:nvPr>
        </p:nvSpPr>
        <p:spPr>
          <a:xfrm>
            <a:off x="4796118" y="457199"/>
            <a:ext cx="3657600" cy="5410201"/>
          </a:xfrm>
        </p:spPr>
        <p:txBody>
          <a:bodyPr>
            <a:normAutofit/>
          </a:bodyPr>
          <a:lstStyle>
            <a:lvl1pPr>
              <a:defRPr sz="2400"/>
            </a:lvl1pPr>
            <a:lvl2pPr>
              <a:defRPr sz="2200"/>
            </a:lvl2pPr>
            <a:lvl3pPr>
              <a:defRPr sz="2000"/>
            </a:lvl3pPr>
            <a:lvl4pPr>
              <a:defRPr sz="1800"/>
            </a:lvl4pPr>
            <a:lvl5pPr>
              <a:defRPr sz="1800"/>
            </a:lvl5pPr>
            <a:lvl6pPr marL="2290763" indent="-461963">
              <a:tabLst/>
              <a:defRPr sz="2000"/>
            </a:lvl6pPr>
            <a:lvl7pPr marL="2290763" indent="-461963">
              <a:tabLst/>
              <a:defRPr sz="2000"/>
            </a:lvl7pPr>
            <a:lvl8pPr marL="2290763" indent="-461963">
              <a:tabLst/>
              <a:defRPr sz="2000"/>
            </a:lvl8pPr>
            <a:lvl9pPr marL="2290763" indent="-461963">
              <a:tabLst/>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6" y="2590799"/>
            <a:ext cx="3657600" cy="2895601"/>
          </a:xfrm>
        </p:spPr>
        <p:txBody>
          <a:bodyPr>
            <a:normAutofit/>
          </a:bodyPr>
          <a:lstStyle>
            <a:lvl1pPr marL="0" indent="0" algn="ctr">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pic>
        <p:nvPicPr>
          <p:cNvPr id="10" name="Picture 2" descr="HR-Glyph-R3.png"/>
          <p:cNvPicPr>
            <a:picLocks noChangeAspect="1" noChangeArrowheads="1"/>
          </p:cNvPicPr>
          <p:nvPr/>
        </p:nvPicPr>
        <p:blipFill>
          <a:blip r:embed="rId2" cstate="print"/>
          <a:srcRect/>
          <a:stretch>
            <a:fillRect/>
          </a:stretch>
        </p:blipFill>
        <p:spPr bwMode="auto">
          <a:xfrm>
            <a:off x="1664746" y="2286000"/>
            <a:ext cx="1645920" cy="170411"/>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9013" y="914400"/>
            <a:ext cx="3657600" cy="1161288"/>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58906" y="457200"/>
            <a:ext cx="3657600" cy="5413248"/>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013" y="2587752"/>
            <a:ext cx="3657600" cy="2898648"/>
          </a:xfrm>
        </p:spPr>
        <p:txBody>
          <a:bodyPr vert="horz" lIns="91440" tIns="45720" rIns="91440" bIns="45720" rtlCol="0">
            <a:normAutofit/>
          </a:bodyPr>
          <a:lstStyle>
            <a:lvl1pPr marL="0" indent="0" algn="ctr">
              <a:spcBef>
                <a:spcPts val="6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1778F24D-EB19-4AE0-B015-2BEA6D5224F2}" type="datetimeFigureOut">
              <a:rPr lang="en-US" smtClean="0"/>
              <a:t>5/21/15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0D9BD3-E57B-4194-A545-2804EB95D970}" type="slidenum">
              <a:rPr lang="en-US" smtClean="0"/>
              <a:t>‹#›</a:t>
            </a:fld>
            <a:endParaRPr lang="en-US"/>
          </a:p>
        </p:txBody>
      </p:sp>
      <p:pic>
        <p:nvPicPr>
          <p:cNvPr id="9" name="Picture 2" descr="HR-Glyph-R3.png"/>
          <p:cNvPicPr>
            <a:picLocks noChangeAspect="1" noChangeArrowheads="1"/>
          </p:cNvPicPr>
          <p:nvPr/>
        </p:nvPicPr>
        <p:blipFill>
          <a:blip r:embed="rId2" cstate="print"/>
          <a:srcRect/>
          <a:stretch>
            <a:fillRect/>
          </a:stretch>
        </p:blipFill>
        <p:spPr bwMode="auto">
          <a:xfrm>
            <a:off x="5804853" y="2286000"/>
            <a:ext cx="1645920" cy="170411"/>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05300" y="6289115"/>
            <a:ext cx="533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190D9BD3-E57B-4194-A545-2804EB95D970}" type="slidenum">
              <a:rPr lang="en-US" smtClean="0"/>
              <a:t>‹#›</a:t>
            </a:fld>
            <a:endParaRPr lang="en-US"/>
          </a:p>
        </p:txBody>
      </p:sp>
      <p:sp>
        <p:nvSpPr>
          <p:cNvPr id="2" name="Title Placeholder 1"/>
          <p:cNvSpPr>
            <a:spLocks noGrp="1"/>
          </p:cNvSpPr>
          <p:nvPr>
            <p:ph type="title"/>
          </p:nvPr>
        </p:nvSpPr>
        <p:spPr>
          <a:xfrm>
            <a:off x="685800" y="67236"/>
            <a:ext cx="7770813" cy="1371600"/>
          </a:xfrm>
          <a:prstGeom prst="rect">
            <a:avLst/>
          </a:prstGeom>
          <a:effectLst/>
        </p:spPr>
        <p:txBody>
          <a:bodyPr vert="horz" lIns="91440" tIns="45720" rIns="91440" bIns="45720" rtlCol="0" anchor="ctr" anchorCtr="0">
            <a:noAutofit/>
          </a:bodyPr>
          <a:lstStyle/>
          <a:p>
            <a:r>
              <a:rPr lang="en-US" smtClean="0"/>
              <a:t>Click to edit Master title style</a:t>
            </a:r>
            <a:endParaRPr/>
          </a:p>
        </p:txBody>
      </p:sp>
      <p:sp>
        <p:nvSpPr>
          <p:cNvPr id="3" name="Text Placeholder 2"/>
          <p:cNvSpPr>
            <a:spLocks noGrp="1"/>
          </p:cNvSpPr>
          <p:nvPr>
            <p:ph type="body" idx="1"/>
          </p:nvPr>
        </p:nvSpPr>
        <p:spPr>
          <a:xfrm>
            <a:off x="685800" y="2209800"/>
            <a:ext cx="7770813" cy="3657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400800" y="6289115"/>
            <a:ext cx="23756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8F24D-EB19-4AE0-B015-2BEA6D5224F2}" type="datetimeFigureOut">
              <a:rPr lang="en-US" smtClean="0"/>
              <a:t>5/21/15</a:t>
            </a:fld>
            <a:endParaRPr lang="en-US"/>
          </a:p>
        </p:txBody>
      </p:sp>
      <p:sp>
        <p:nvSpPr>
          <p:cNvPr id="5" name="Footer Placeholder 4"/>
          <p:cNvSpPr>
            <a:spLocks noGrp="1"/>
          </p:cNvSpPr>
          <p:nvPr>
            <p:ph type="ftr" sz="quarter" idx="3"/>
          </p:nvPr>
        </p:nvSpPr>
        <p:spPr>
          <a:xfrm>
            <a:off x="349624" y="6289115"/>
            <a:ext cx="315557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p:titleStyle>
    <p:bodyStyle>
      <a:lvl1pPr marL="457200" indent="-457200" algn="l" defTabSz="914400" rtl="0" eaLnBrk="1" latinLnBrk="0" hangingPunct="1">
        <a:spcBef>
          <a:spcPts val="2000"/>
        </a:spcBef>
        <a:buClr>
          <a:schemeClr val="accent3"/>
        </a:buClr>
        <a:buFont typeface="Wingdings" pitchFamily="2" charset="2"/>
        <a:buChar char=""/>
        <a:defRPr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sz="1800" kern="1200">
          <a:solidFill>
            <a:schemeClr val="tx2"/>
          </a:solidFill>
          <a:latin typeface="+mn-lt"/>
          <a:ea typeface="+mn-ea"/>
          <a:cs typeface="+mn-cs"/>
        </a:defRPr>
      </a:lvl5pPr>
      <a:lvl6pPr marL="27432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6pPr>
      <a:lvl7pPr marL="32051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7pPr>
      <a:lvl8pPr marL="36576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8pPr>
      <a:lvl9pPr marL="41195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3" y="-294947"/>
            <a:ext cx="7772400" cy="1470025"/>
          </a:xfrm>
        </p:spPr>
        <p:txBody>
          <a:bodyPr/>
          <a:lstStyle/>
          <a:p>
            <a:r>
              <a:rPr lang="en-US" dirty="0" smtClean="0"/>
              <a:t>$Q Tips</a:t>
            </a:r>
            <a:endParaRPr lang="en-US" dirty="0"/>
          </a:p>
        </p:txBody>
      </p:sp>
      <p:sp>
        <p:nvSpPr>
          <p:cNvPr id="3" name="Subtitle 2"/>
          <p:cNvSpPr>
            <a:spLocks noGrp="1"/>
          </p:cNvSpPr>
          <p:nvPr>
            <p:ph type="subTitle" idx="1"/>
          </p:nvPr>
        </p:nvSpPr>
        <p:spPr>
          <a:xfrm>
            <a:off x="684213" y="1458931"/>
            <a:ext cx="7770812" cy="1752600"/>
          </a:xfrm>
        </p:spPr>
        <p:txBody>
          <a:bodyPr>
            <a:normAutofit/>
          </a:bodyPr>
          <a:lstStyle/>
          <a:p>
            <a:r>
              <a:rPr lang="en-US" sz="2800" dirty="0" smtClean="0"/>
              <a:t>How to clean up your promise-based code with: </a:t>
            </a:r>
          </a:p>
          <a:p>
            <a:r>
              <a:rPr lang="en-US" sz="2800" dirty="0" smtClean="0"/>
              <a:t>$q and route resolve</a:t>
            </a:r>
            <a:endParaRPr lang="en-US" sz="2800" dirty="0"/>
          </a:p>
        </p:txBody>
      </p:sp>
      <p:pic>
        <p:nvPicPr>
          <p:cNvPr id="6" name="Picture 5" descr="Q-on-Star-Trek-VOY-q-star-trek-10759478-692-5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799" y="2745774"/>
            <a:ext cx="5369171" cy="4112226"/>
          </a:xfrm>
          <a:prstGeom prst="rect">
            <a:avLst/>
          </a:prstGeom>
        </p:spPr>
      </p:pic>
    </p:spTree>
    <p:extLst>
      <p:ext uri="{BB962C8B-B14F-4D97-AF65-F5344CB8AC3E}">
        <p14:creationId xmlns:p14="http://schemas.microsoft.com/office/powerpoint/2010/main" val="9451601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also looks awkward </a:t>
            </a:r>
            <a:endParaRPr lang="en-US" dirty="0"/>
          </a:p>
        </p:txBody>
      </p:sp>
      <p:pic>
        <p:nvPicPr>
          <p:cNvPr id="6" name="Picture 5" descr="Screen Shot 2015-05-17 at 10.31.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224" y="1396847"/>
            <a:ext cx="6681814" cy="5324434"/>
          </a:xfrm>
          <a:prstGeom prst="rect">
            <a:avLst/>
          </a:prstGeom>
        </p:spPr>
      </p:pic>
    </p:spTree>
    <p:extLst>
      <p:ext uri="{BB962C8B-B14F-4D97-AF65-F5344CB8AC3E}">
        <p14:creationId xmlns:p14="http://schemas.microsoft.com/office/powerpoint/2010/main" val="29143251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Help Fred!</a:t>
            </a:r>
            <a:endParaRPr lang="en-US" dirty="0"/>
          </a:p>
        </p:txBody>
      </p:sp>
      <p:pic>
        <p:nvPicPr>
          <p:cNvPr id="5" name="Picture 4" descr="Help-One-Another-Faith-Stock-Photo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Tree>
    <p:extLst>
      <p:ext uri="{BB962C8B-B14F-4D97-AF65-F5344CB8AC3E}">
        <p14:creationId xmlns:p14="http://schemas.microsoft.com/office/powerpoint/2010/main" val="7456902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 </a:t>
            </a:r>
            <a:r>
              <a:rPr lang="en-US" dirty="0" err="1"/>
              <a:t>A</a:t>
            </a:r>
            <a:r>
              <a:rPr lang="en-US" dirty="0" err="1" smtClean="0"/>
              <a:t>ngular’s</a:t>
            </a:r>
            <a:r>
              <a:rPr lang="en-US" dirty="0" smtClean="0"/>
              <a:t> promise helper</a:t>
            </a:r>
            <a:endParaRPr lang="en-US" dirty="0"/>
          </a:p>
        </p:txBody>
      </p:sp>
      <p:sp>
        <p:nvSpPr>
          <p:cNvPr id="3" name="Content Placeholder 2"/>
          <p:cNvSpPr>
            <a:spLocks noGrp="1"/>
          </p:cNvSpPr>
          <p:nvPr>
            <p:ph idx="1"/>
          </p:nvPr>
        </p:nvSpPr>
        <p:spPr/>
        <p:txBody>
          <a:bodyPr/>
          <a:lstStyle/>
          <a:p>
            <a:r>
              <a:rPr lang="en-US" dirty="0" smtClean="0"/>
              <a:t>Promises are all over the place in Angular: $http, $resource, $timeout </a:t>
            </a:r>
          </a:p>
          <a:p>
            <a:r>
              <a:rPr lang="en-US" dirty="0" smtClean="0"/>
              <a:t>According to the docs: </a:t>
            </a:r>
          </a:p>
          <a:p>
            <a:r>
              <a:rPr lang="en-US" dirty="0" smtClean="0"/>
              <a:t>“A service that helps you run functions asynchronously, and use their return values (or exceptions) when they are done processing”</a:t>
            </a:r>
            <a:endParaRPr lang="en-US" dirty="0"/>
          </a:p>
        </p:txBody>
      </p:sp>
    </p:spTree>
    <p:extLst>
      <p:ext uri="{BB962C8B-B14F-4D97-AF65-F5344CB8AC3E}">
        <p14:creationId xmlns:p14="http://schemas.microsoft.com/office/powerpoint/2010/main" val="16677866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$q do for you?	</a:t>
            </a:r>
            <a:endParaRPr lang="en-US" dirty="0"/>
          </a:p>
        </p:txBody>
      </p:sp>
      <p:sp>
        <p:nvSpPr>
          <p:cNvPr id="3" name="Content Placeholder 2"/>
          <p:cNvSpPr>
            <a:spLocks noGrp="1"/>
          </p:cNvSpPr>
          <p:nvPr>
            <p:ph idx="1"/>
          </p:nvPr>
        </p:nvSpPr>
        <p:spPr/>
        <p:txBody>
          <a:bodyPr/>
          <a:lstStyle/>
          <a:p>
            <a:r>
              <a:rPr lang="en-US" dirty="0" smtClean="0"/>
              <a:t>Using the deferred/promise API helps makes asynchronous processing easier</a:t>
            </a:r>
          </a:p>
          <a:p>
            <a:r>
              <a:rPr lang="en-US" dirty="0" smtClean="0"/>
              <a:t>Using the deferred/promise API can also help us manage and wrap promise-based functions. </a:t>
            </a:r>
          </a:p>
          <a:p>
            <a:r>
              <a:rPr lang="en-US" dirty="0" smtClean="0"/>
              <a:t>$</a:t>
            </a:r>
            <a:r>
              <a:rPr lang="en-US" dirty="0" err="1" smtClean="0"/>
              <a:t>q.defer</a:t>
            </a:r>
            <a:r>
              <a:rPr lang="en-US" dirty="0" smtClean="0"/>
              <a:t>()</a:t>
            </a:r>
          </a:p>
          <a:p>
            <a:r>
              <a:rPr lang="en-US" dirty="0"/>
              <a:t>r</a:t>
            </a:r>
            <a:r>
              <a:rPr lang="en-US" dirty="0" smtClean="0"/>
              <a:t>esolve, reject, </a:t>
            </a:r>
            <a:r>
              <a:rPr lang="en-US" dirty="0" err="1" smtClean="0"/>
              <a:t>defer.promise</a:t>
            </a:r>
            <a:endParaRPr lang="en-US" dirty="0"/>
          </a:p>
        </p:txBody>
      </p:sp>
    </p:spTree>
    <p:extLst>
      <p:ext uri="{BB962C8B-B14F-4D97-AF65-F5344CB8AC3E}">
        <p14:creationId xmlns:p14="http://schemas.microsoft.com/office/powerpoint/2010/main" val="25004208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$http in a service and utilize $q</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789681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5-18 at 10.01.04 PM.png"/>
          <p:cNvPicPr>
            <a:picLocks noGrp="1" noChangeAspect="1"/>
          </p:cNvPicPr>
          <p:nvPr>
            <p:ph idx="1"/>
          </p:nvPr>
        </p:nvPicPr>
        <p:blipFill>
          <a:blip r:embed="rId3">
            <a:extLst>
              <a:ext uri="{28A0092B-C50C-407E-A947-70E740481C1C}">
                <a14:useLocalDpi xmlns:a14="http://schemas.microsoft.com/office/drawing/2010/main" val="0"/>
              </a:ext>
            </a:extLst>
          </a:blip>
          <a:srcRect l="-37767" r="-37767"/>
          <a:stretch>
            <a:fillRect/>
          </a:stretch>
        </p:blipFill>
        <p:spPr>
          <a:xfrm>
            <a:off x="-3457589" y="0"/>
            <a:ext cx="16107289" cy="7516819"/>
          </a:xfrm>
        </p:spPr>
      </p:pic>
    </p:spTree>
    <p:extLst>
      <p:ext uri="{BB962C8B-B14F-4D97-AF65-F5344CB8AC3E}">
        <p14:creationId xmlns:p14="http://schemas.microsoft.com/office/powerpoint/2010/main" val="40521649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this give us?</a:t>
            </a:r>
            <a:endParaRPr lang="en-US" dirty="0"/>
          </a:p>
        </p:txBody>
      </p:sp>
      <p:pic>
        <p:nvPicPr>
          <p:cNvPr id="4" name="Content Placeholder 3" descr="Screen Shot 2015-05-19 at 4.42.3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821" b="2038"/>
          <a:stretch/>
        </p:blipFill>
        <p:spPr>
          <a:xfrm>
            <a:off x="1288611" y="1140053"/>
            <a:ext cx="6831843" cy="3710355"/>
          </a:xfrm>
        </p:spPr>
      </p:pic>
      <p:sp>
        <p:nvSpPr>
          <p:cNvPr id="6" name="Content Placeholder 2"/>
          <p:cNvSpPr txBox="1">
            <a:spLocks/>
          </p:cNvSpPr>
          <p:nvPr/>
        </p:nvSpPr>
        <p:spPr>
          <a:xfrm>
            <a:off x="685800" y="5029200"/>
            <a:ext cx="7770813" cy="3657600"/>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accent3"/>
              </a:buClr>
              <a:buFont typeface="Wingdings" pitchFamily="2" charset="2"/>
              <a:buChar char=""/>
              <a:defRPr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sz="1800" kern="1200">
                <a:solidFill>
                  <a:schemeClr val="tx2"/>
                </a:solidFill>
                <a:latin typeface="+mn-lt"/>
                <a:ea typeface="+mn-ea"/>
                <a:cs typeface="+mn-cs"/>
              </a:defRPr>
            </a:lvl5pPr>
            <a:lvl6pPr marL="27432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6pPr>
            <a:lvl7pPr marL="32051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7pPr>
            <a:lvl8pPr marL="3657600" indent="-461963" algn="l" defTabSz="914400" rtl="0" eaLnBrk="1" latinLnBrk="0" hangingPunct="1">
              <a:spcBef>
                <a:spcPct val="20000"/>
              </a:spcBef>
              <a:buClr>
                <a:schemeClr val="accent3">
                  <a:lumMod val="50000"/>
                </a:schemeClr>
              </a:buClr>
              <a:buFont typeface="Wingdings" pitchFamily="2" charset="2"/>
              <a:buChar char=""/>
              <a:defRPr sz="1800" kern="1200">
                <a:solidFill>
                  <a:schemeClr val="tx1"/>
                </a:solidFill>
                <a:latin typeface="+mn-lt"/>
                <a:ea typeface="+mn-ea"/>
                <a:cs typeface="+mn-cs"/>
              </a:defRPr>
            </a:lvl8pPr>
            <a:lvl9pPr marL="4119563" indent="-461963" algn="l" defTabSz="914400" rtl="0" eaLnBrk="1" latinLnBrk="0" hangingPunct="1">
              <a:spcBef>
                <a:spcPct val="20000"/>
              </a:spcBef>
              <a:buClr>
                <a:schemeClr val="accent3"/>
              </a:buClr>
              <a:buFont typeface="Wingdings" pitchFamily="2" charset="2"/>
              <a:buChar char=""/>
              <a:defRPr sz="1800" kern="1200">
                <a:solidFill>
                  <a:schemeClr val="tx1"/>
                </a:solidFill>
                <a:latin typeface="+mn-lt"/>
                <a:ea typeface="+mn-ea"/>
                <a:cs typeface="+mn-cs"/>
              </a:defRPr>
            </a:lvl9pPr>
          </a:lstStyle>
          <a:p>
            <a:r>
              <a:rPr lang="en-US" dirty="0"/>
              <a:t>A</a:t>
            </a:r>
            <a:r>
              <a:rPr lang="en-US" dirty="0" smtClean="0"/>
              <a:t>bstracted away $http</a:t>
            </a:r>
          </a:p>
          <a:p>
            <a:r>
              <a:rPr lang="en-US" dirty="0" smtClean="0"/>
              <a:t>Put all success/error logic in one place</a:t>
            </a:r>
          </a:p>
          <a:p>
            <a:r>
              <a:rPr lang="en-US" dirty="0" smtClean="0"/>
              <a:t>Simplified the JSON</a:t>
            </a:r>
            <a:endParaRPr lang="en-US" dirty="0"/>
          </a:p>
        </p:txBody>
      </p:sp>
    </p:spTree>
    <p:extLst>
      <p:ext uri="{BB962C8B-B14F-4D97-AF65-F5344CB8AC3E}">
        <p14:creationId xmlns:p14="http://schemas.microsoft.com/office/powerpoint/2010/main" val="19544648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5-05-19 at 4.47.4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0" t="-71145" r="-18618"/>
          <a:stretch/>
        </p:blipFill>
        <p:spPr>
          <a:xfrm>
            <a:off x="-3417620" y="2545930"/>
            <a:ext cx="14398824" cy="3803205"/>
          </a:xfrm>
        </p:spPr>
      </p:pic>
      <p:pic>
        <p:nvPicPr>
          <p:cNvPr id="6" name="Picture 5" descr="Screen Shot 2015-05-19 at 4.49.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2889"/>
            <a:ext cx="10044074" cy="1840243"/>
          </a:xfrm>
          <a:prstGeom prst="rect">
            <a:avLst/>
          </a:prstGeom>
        </p:spPr>
      </p:pic>
    </p:spTree>
    <p:extLst>
      <p:ext uri="{BB962C8B-B14F-4D97-AF65-F5344CB8AC3E}">
        <p14:creationId xmlns:p14="http://schemas.microsoft.com/office/powerpoint/2010/main" val="12996349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Shot 2015-05-18 at 9.56.3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0" y="-1"/>
            <a:ext cx="9319929" cy="7093131"/>
          </a:xfrm>
        </p:spPr>
      </p:pic>
    </p:spTree>
    <p:extLst>
      <p:ext uri="{BB962C8B-B14F-4D97-AF65-F5344CB8AC3E}">
        <p14:creationId xmlns:p14="http://schemas.microsoft.com/office/powerpoint/2010/main" val="23211392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covered in this app, but worth noting</a:t>
            </a:r>
            <a:endParaRPr lang="en-US" dirty="0"/>
          </a:p>
        </p:txBody>
      </p:sp>
      <p:sp>
        <p:nvSpPr>
          <p:cNvPr id="3" name="Content Placeholder 2"/>
          <p:cNvSpPr>
            <a:spLocks noGrp="1"/>
          </p:cNvSpPr>
          <p:nvPr>
            <p:ph idx="1"/>
          </p:nvPr>
        </p:nvSpPr>
        <p:spPr/>
        <p:txBody>
          <a:bodyPr/>
          <a:lstStyle/>
          <a:p>
            <a:r>
              <a:rPr lang="en-US" dirty="0" smtClean="0"/>
              <a:t>$</a:t>
            </a:r>
            <a:r>
              <a:rPr lang="en-US" dirty="0" err="1" smtClean="0"/>
              <a:t>q.when</a:t>
            </a:r>
            <a:r>
              <a:rPr lang="en-US" dirty="0" smtClean="0"/>
              <a:t> – wraps an object into a $q promise</a:t>
            </a:r>
          </a:p>
          <a:p>
            <a:r>
              <a:rPr lang="en-US" dirty="0" smtClean="0"/>
              <a:t>Could be used for something like caching if a caller expects a promise</a:t>
            </a:r>
            <a:endParaRPr lang="en-US" dirty="0"/>
          </a:p>
        </p:txBody>
      </p:sp>
      <p:pic>
        <p:nvPicPr>
          <p:cNvPr id="4" name="Picture 3" descr="Screen Shot 2015-05-20 at 12.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94" y="3862658"/>
            <a:ext cx="9662394" cy="2995342"/>
          </a:xfrm>
          <a:prstGeom prst="rect">
            <a:avLst/>
          </a:prstGeom>
        </p:spPr>
      </p:pic>
    </p:spTree>
    <p:extLst>
      <p:ext uri="{BB962C8B-B14F-4D97-AF65-F5344CB8AC3E}">
        <p14:creationId xmlns:p14="http://schemas.microsoft.com/office/powerpoint/2010/main" val="39724030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WebDesigner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10192" cy="6858000"/>
          </a:xfrm>
          <a:prstGeom prst="rect">
            <a:avLst/>
          </a:prstGeom>
        </p:spPr>
      </p:pic>
    </p:spTree>
    <p:extLst>
      <p:ext uri="{BB962C8B-B14F-4D97-AF65-F5344CB8AC3E}">
        <p14:creationId xmlns:p14="http://schemas.microsoft.com/office/powerpoint/2010/main" val="31207009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it one step further</a:t>
            </a:r>
            <a:endParaRPr lang="en-US" dirty="0"/>
          </a:p>
        </p:txBody>
      </p:sp>
      <p:pic>
        <p:nvPicPr>
          <p:cNvPr id="4" name="Content Placeholder 3" descr="62326352.jpg"/>
          <p:cNvPicPr>
            <a:picLocks noGrp="1" noChangeAspect="1"/>
          </p:cNvPicPr>
          <p:nvPr>
            <p:ph idx="1"/>
          </p:nvPr>
        </p:nvPicPr>
        <p:blipFill>
          <a:blip r:embed="rId3">
            <a:extLst>
              <a:ext uri="{28A0092B-C50C-407E-A947-70E740481C1C}">
                <a14:useLocalDpi xmlns:a14="http://schemas.microsoft.com/office/drawing/2010/main" val="0"/>
              </a:ext>
            </a:extLst>
          </a:blip>
          <a:srcRect l="-46051" r="-46051"/>
          <a:stretch>
            <a:fillRect/>
          </a:stretch>
        </p:blipFill>
        <p:spPr>
          <a:xfrm>
            <a:off x="-456039" y="1438836"/>
            <a:ext cx="10105110" cy="4756317"/>
          </a:xfrm>
        </p:spPr>
      </p:pic>
    </p:spTree>
    <p:extLst>
      <p:ext uri="{BB962C8B-B14F-4D97-AF65-F5344CB8AC3E}">
        <p14:creationId xmlns:p14="http://schemas.microsoft.com/office/powerpoint/2010/main" val="39373922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Resolve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Provided in </a:t>
            </a:r>
            <a:r>
              <a:rPr lang="en-US" dirty="0" err="1" smtClean="0"/>
              <a:t>Angular’s</a:t>
            </a:r>
            <a:r>
              <a:rPr lang="en-US" dirty="0" smtClean="0"/>
              <a:t> $</a:t>
            </a:r>
            <a:r>
              <a:rPr lang="en-US" dirty="0" err="1" smtClean="0"/>
              <a:t>routeProvider</a:t>
            </a:r>
            <a:endParaRPr lang="en-US" dirty="0" smtClean="0"/>
          </a:p>
          <a:p>
            <a:r>
              <a:rPr lang="en-US" dirty="0" smtClean="0"/>
              <a:t>Also available in other routers (like U.I. router in this project)</a:t>
            </a:r>
          </a:p>
          <a:p>
            <a:r>
              <a:rPr lang="en-US" dirty="0" smtClean="0"/>
              <a:t>“An optional map of dependencies which should be injected into the controller. If any of these dependencies are promise, the router will wait for them to resolve… If all promises are resolved successfully, the value of the resolved promises are injected”</a:t>
            </a:r>
          </a:p>
          <a:p>
            <a:r>
              <a:rPr lang="en-US" dirty="0" smtClean="0"/>
              <a:t>One catch – all must resolve for the route to load </a:t>
            </a:r>
            <a:endParaRPr lang="en-US" dirty="0"/>
          </a:p>
        </p:txBody>
      </p:sp>
    </p:spTree>
    <p:extLst>
      <p:ext uri="{BB962C8B-B14F-4D97-AF65-F5344CB8AC3E}">
        <p14:creationId xmlns:p14="http://schemas.microsoft.com/office/powerpoint/2010/main" val="19404937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$q and route resolve…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190734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5-18 at 10.37.40 PM.png"/>
          <p:cNvPicPr>
            <a:picLocks noGrp="1" noChangeAspect="1"/>
          </p:cNvPicPr>
          <p:nvPr>
            <p:ph idx="1"/>
          </p:nvPr>
        </p:nvPicPr>
        <p:blipFill>
          <a:blip r:embed="rId3">
            <a:extLst>
              <a:ext uri="{28A0092B-C50C-407E-A947-70E740481C1C}">
                <a14:useLocalDpi xmlns:a14="http://schemas.microsoft.com/office/drawing/2010/main" val="0"/>
              </a:ext>
            </a:extLst>
          </a:blip>
          <a:srcRect l="-29007" r="-29007"/>
          <a:stretch>
            <a:fillRect/>
          </a:stretch>
        </p:blipFill>
        <p:spPr>
          <a:xfrm>
            <a:off x="-2756111" y="0"/>
            <a:ext cx="14948545" cy="7036046"/>
          </a:xfrm>
        </p:spPr>
      </p:pic>
    </p:spTree>
    <p:extLst>
      <p:ext uri="{BB962C8B-B14F-4D97-AF65-F5344CB8AC3E}">
        <p14:creationId xmlns:p14="http://schemas.microsoft.com/office/powerpoint/2010/main" val="12216235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5-18 at 10.37.20 PM.png"/>
          <p:cNvPicPr>
            <a:picLocks noGrp="1" noChangeAspect="1"/>
          </p:cNvPicPr>
          <p:nvPr>
            <p:ph idx="1"/>
          </p:nvPr>
        </p:nvPicPr>
        <p:blipFill>
          <a:blip r:embed="rId3">
            <a:extLst>
              <a:ext uri="{28A0092B-C50C-407E-A947-70E740481C1C}">
                <a14:useLocalDpi xmlns:a14="http://schemas.microsoft.com/office/drawing/2010/main" val="0"/>
              </a:ext>
            </a:extLst>
          </a:blip>
          <a:srcRect l="-41216" r="-41216"/>
          <a:stretch>
            <a:fillRect/>
          </a:stretch>
        </p:blipFill>
        <p:spPr>
          <a:xfrm>
            <a:off x="-3865149" y="-429029"/>
            <a:ext cx="16953842" cy="7979908"/>
          </a:xfrm>
        </p:spPr>
      </p:pic>
    </p:spTree>
    <p:extLst>
      <p:ext uri="{BB962C8B-B14F-4D97-AF65-F5344CB8AC3E}">
        <p14:creationId xmlns:p14="http://schemas.microsoft.com/office/powerpoint/2010/main" val="28027857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5-05-19 at 8.49.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Tree>
    <p:extLst>
      <p:ext uri="{BB962C8B-B14F-4D97-AF65-F5344CB8AC3E}">
        <p14:creationId xmlns:p14="http://schemas.microsoft.com/office/powerpoint/2010/main" val="33632083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q.all</a:t>
            </a:r>
            <a:r>
              <a:rPr lang="en-US" dirty="0" smtClean="0"/>
              <a:t>	</a:t>
            </a:r>
            <a:endParaRPr lang="en-US" dirty="0"/>
          </a:p>
        </p:txBody>
      </p:sp>
      <p:sp>
        <p:nvSpPr>
          <p:cNvPr id="3" name="Content Placeholder 2"/>
          <p:cNvSpPr>
            <a:spLocks noGrp="1"/>
          </p:cNvSpPr>
          <p:nvPr>
            <p:ph idx="1"/>
          </p:nvPr>
        </p:nvSpPr>
        <p:spPr/>
        <p:txBody>
          <a:bodyPr/>
          <a:lstStyle/>
          <a:p>
            <a:r>
              <a:rPr lang="en-US" dirty="0" smtClean="0"/>
              <a:t>Another nifty feature of the $q service</a:t>
            </a:r>
          </a:p>
          <a:p>
            <a:r>
              <a:rPr lang="en-US" dirty="0" smtClean="0"/>
              <a:t>“Combines multiple promises into a single promise that is resolved when all the promises are resolved.”</a:t>
            </a:r>
          </a:p>
          <a:p>
            <a:r>
              <a:rPr lang="en-US" dirty="0" smtClean="0"/>
              <a:t>We can wrap all of our initial data in one promise</a:t>
            </a:r>
          </a:p>
          <a:p>
            <a:r>
              <a:rPr lang="en-US" dirty="0" smtClean="0"/>
              <a:t>One Catch: All must resolve or the promise is rejected</a:t>
            </a:r>
            <a:endParaRPr lang="en-US" dirty="0"/>
          </a:p>
        </p:txBody>
      </p:sp>
    </p:spTree>
    <p:extLst>
      <p:ext uri="{BB962C8B-B14F-4D97-AF65-F5344CB8AC3E}">
        <p14:creationId xmlns:p14="http://schemas.microsoft.com/office/powerpoint/2010/main" val="3065341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finish it off…</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273987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Shot 2015-05-20 at 11.55.28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0" y="0"/>
            <a:ext cx="9144000" cy="6858000"/>
          </a:xfrm>
        </p:spPr>
      </p:pic>
    </p:spTree>
    <p:extLst>
      <p:ext uri="{BB962C8B-B14F-4D97-AF65-F5344CB8AC3E}">
        <p14:creationId xmlns:p14="http://schemas.microsoft.com/office/powerpoint/2010/main" val="1281558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5-18 at 11.24.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54256" cy="8327726"/>
          </a:xfrm>
          <a:prstGeom prst="rect">
            <a:avLst/>
          </a:prstGeom>
        </p:spPr>
      </p:pic>
    </p:spTree>
    <p:extLst>
      <p:ext uri="{BB962C8B-B14F-4D97-AF65-F5344CB8AC3E}">
        <p14:creationId xmlns:p14="http://schemas.microsoft.com/office/powerpoint/2010/main" val="2373166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2013-11-11-at-9.38.40-PM.png"/>
          <p:cNvPicPr>
            <a:picLocks noGrp="1" noChangeAspect="1"/>
          </p:cNvPicPr>
          <p:nvPr>
            <p:ph idx="1"/>
          </p:nvPr>
        </p:nvPicPr>
        <p:blipFill>
          <a:blip r:embed="rId3">
            <a:extLst>
              <a:ext uri="{28A0092B-C50C-407E-A947-70E740481C1C}">
                <a14:useLocalDpi xmlns:a14="http://schemas.microsoft.com/office/drawing/2010/main" val="0"/>
              </a:ext>
            </a:extLst>
          </a:blip>
          <a:srcRect t="5071" b="5071"/>
          <a:stretch>
            <a:fillRect/>
          </a:stretch>
        </p:blipFill>
        <p:spPr>
          <a:xfrm>
            <a:off x="-3321679" y="0"/>
            <a:ext cx="14570274" cy="6858000"/>
          </a:xfrm>
        </p:spPr>
      </p:pic>
    </p:spTree>
    <p:extLst>
      <p:ext uri="{BB962C8B-B14F-4D97-AF65-F5344CB8AC3E}">
        <p14:creationId xmlns:p14="http://schemas.microsoft.com/office/powerpoint/2010/main" val="1008533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5-20 at 11.46.08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90" r="-7153" b="-2375"/>
          <a:stretch/>
        </p:blipFill>
        <p:spPr>
          <a:xfrm>
            <a:off x="0" y="-1"/>
            <a:ext cx="9798050" cy="7021181"/>
          </a:xfrm>
        </p:spPr>
      </p:pic>
    </p:spTree>
    <p:extLst>
      <p:ext uri="{BB962C8B-B14F-4D97-AF65-F5344CB8AC3E}">
        <p14:creationId xmlns:p14="http://schemas.microsoft.com/office/powerpoint/2010/main" val="1645037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5-20 at 11.46.08 AM.png"/>
          <p:cNvPicPr>
            <a:picLocks noChangeAspect="1"/>
          </p:cNvPicPr>
          <p:nvPr/>
        </p:nvPicPr>
        <p:blipFill rotWithShape="1">
          <a:blip r:embed="rId3">
            <a:extLst>
              <a:ext uri="{28A0092B-C50C-407E-A947-70E740481C1C}">
                <a14:useLocalDpi xmlns:a14="http://schemas.microsoft.com/office/drawing/2010/main" val="0"/>
              </a:ext>
            </a:extLst>
          </a:blip>
          <a:srcRect b="66094"/>
          <a:stretch/>
        </p:blipFill>
        <p:spPr>
          <a:xfrm>
            <a:off x="0" y="4657265"/>
            <a:ext cx="9144000" cy="2200735"/>
          </a:xfrm>
          <a:prstGeom prst="rect">
            <a:avLst/>
          </a:prstGeom>
        </p:spPr>
      </p:pic>
      <p:pic>
        <p:nvPicPr>
          <p:cNvPr id="7" name="Picture 6" descr="Screen Shot 2015-05-18 at 9.56.30 PM.png"/>
          <p:cNvPicPr>
            <a:picLocks noChangeAspect="1"/>
          </p:cNvPicPr>
          <p:nvPr/>
        </p:nvPicPr>
        <p:blipFill rotWithShape="1">
          <a:blip r:embed="rId4">
            <a:extLst>
              <a:ext uri="{28A0092B-C50C-407E-A947-70E740481C1C}">
                <a14:useLocalDpi xmlns:a14="http://schemas.microsoft.com/office/drawing/2010/main" val="0"/>
              </a:ext>
            </a:extLst>
          </a:blip>
          <a:srcRect t="1" r="4154" b="34662"/>
          <a:stretch/>
        </p:blipFill>
        <p:spPr>
          <a:xfrm>
            <a:off x="0" y="-1"/>
            <a:ext cx="9144000" cy="4657265"/>
          </a:xfrm>
          <a:prstGeom prst="rect">
            <a:avLst/>
          </a:prstGeom>
        </p:spPr>
      </p:pic>
    </p:spTree>
    <p:extLst>
      <p:ext uri="{BB962C8B-B14F-4D97-AF65-F5344CB8AC3E}">
        <p14:creationId xmlns:p14="http://schemas.microsoft.com/office/powerpoint/2010/main" val="39987441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7069"/>
            <a:ext cx="7772400" cy="1470025"/>
          </a:xfrm>
        </p:spPr>
        <p:txBody>
          <a:bodyPr/>
          <a:lstStyle/>
          <a:p>
            <a:r>
              <a:rPr lang="en-US" dirty="0" smtClean="0"/>
              <a:t>Thank you!</a:t>
            </a:r>
            <a:endParaRPr lang="en-US" dirty="0"/>
          </a:p>
        </p:txBody>
      </p:sp>
      <p:pic>
        <p:nvPicPr>
          <p:cNvPr id="4" name="Picture 3" descr="ng-pdx.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054" y="4038600"/>
            <a:ext cx="2286000" cy="1524000"/>
          </a:xfrm>
          <a:prstGeom prst="rect">
            <a:avLst/>
          </a:prstGeom>
        </p:spPr>
      </p:pic>
      <p:pic>
        <p:nvPicPr>
          <p:cNvPr id="5" name="Picture 4" descr="nFR0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477" y="2728613"/>
            <a:ext cx="5086846" cy="3835482"/>
          </a:xfrm>
          <a:prstGeom prst="rect">
            <a:avLst/>
          </a:prstGeom>
        </p:spPr>
      </p:pic>
    </p:spTree>
    <p:extLst>
      <p:ext uri="{BB962C8B-B14F-4D97-AF65-F5344CB8AC3E}">
        <p14:creationId xmlns:p14="http://schemas.microsoft.com/office/powerpoint/2010/main" val="13605989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ngularjs-logo.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0628" t="-2750" r="-9060" b="-1"/>
          <a:stretch/>
        </p:blipFill>
        <p:spPr>
          <a:xfrm>
            <a:off x="-930431" y="-188623"/>
            <a:ext cx="10938852" cy="7046623"/>
          </a:xfrm>
        </p:spPr>
      </p:pic>
    </p:spTree>
    <p:extLst>
      <p:ext uri="{BB962C8B-B14F-4D97-AF65-F5344CB8AC3E}">
        <p14:creationId xmlns:p14="http://schemas.microsoft.com/office/powerpoint/2010/main" val="23544794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Dashboard	</a:t>
            </a:r>
            <a:endParaRPr lang="en-US" dirty="0"/>
          </a:p>
        </p:txBody>
      </p:sp>
      <p:pic>
        <p:nvPicPr>
          <p:cNvPr id="5" name="Picture 4" descr="Screen Shot 2015-05-17 at 12.47.51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85590"/>
            <a:ext cx="9144000" cy="4672410"/>
          </a:xfrm>
          <a:prstGeom prst="rect">
            <a:avLst/>
          </a:prstGeom>
        </p:spPr>
      </p:pic>
    </p:spTree>
    <p:extLst>
      <p:ext uri="{BB962C8B-B14F-4D97-AF65-F5344CB8AC3E}">
        <p14:creationId xmlns:p14="http://schemas.microsoft.com/office/powerpoint/2010/main" val="3627939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5-17 at 10.31.1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 b="-1"/>
          <a:stretch/>
        </p:blipFill>
        <p:spPr>
          <a:xfrm>
            <a:off x="0" y="1"/>
            <a:ext cx="9144000" cy="6858000"/>
          </a:xfrm>
        </p:spPr>
      </p:pic>
    </p:spTree>
    <p:extLst>
      <p:ext uri="{BB962C8B-B14F-4D97-AF65-F5344CB8AC3E}">
        <p14:creationId xmlns:p14="http://schemas.microsoft.com/office/powerpoint/2010/main" val="4379233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5-05-17 at 12.56.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23479" cy="6858000"/>
          </a:xfrm>
          <a:prstGeom prst="rect">
            <a:avLst/>
          </a:prstGeom>
        </p:spPr>
      </p:pic>
    </p:spTree>
    <p:extLst>
      <p:ext uri="{BB962C8B-B14F-4D97-AF65-F5344CB8AC3E}">
        <p14:creationId xmlns:p14="http://schemas.microsoft.com/office/powerpoint/2010/main" val="28738838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Couple Problems</a:t>
            </a:r>
            <a:endParaRPr lang="en-US" dirty="0"/>
          </a:p>
        </p:txBody>
      </p:sp>
      <p:sp>
        <p:nvSpPr>
          <p:cNvPr id="3" name="Content Placeholder 2"/>
          <p:cNvSpPr>
            <a:spLocks noGrp="1"/>
          </p:cNvSpPr>
          <p:nvPr>
            <p:ph idx="1"/>
          </p:nvPr>
        </p:nvSpPr>
        <p:spPr>
          <a:xfrm>
            <a:off x="1021960" y="4263932"/>
            <a:ext cx="7770813" cy="3657600"/>
          </a:xfrm>
        </p:spPr>
        <p:txBody>
          <a:bodyPr>
            <a:normAutofit/>
          </a:bodyPr>
          <a:lstStyle/>
          <a:p>
            <a:r>
              <a:rPr lang="en-US" dirty="0" smtClean="0"/>
              <a:t>Controller has logic that doesn’t belong ($http, promise-processing logic, hard to maintain)</a:t>
            </a:r>
          </a:p>
          <a:p>
            <a:r>
              <a:rPr lang="en-US" dirty="0" smtClean="0"/>
              <a:t>How are the different $http responses processed?</a:t>
            </a:r>
          </a:p>
          <a:p>
            <a:endParaRPr lang="en-US" dirty="0"/>
          </a:p>
        </p:txBody>
      </p:sp>
      <p:pic>
        <p:nvPicPr>
          <p:cNvPr id="6" name="Picture 5" descr="Screen Shot 2015-05-19 at 3.1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8836"/>
            <a:ext cx="9144000" cy="2600731"/>
          </a:xfrm>
          <a:prstGeom prst="rect">
            <a:avLst/>
          </a:prstGeom>
        </p:spPr>
      </p:pic>
    </p:spTree>
    <p:extLst>
      <p:ext uri="{BB962C8B-B14F-4D97-AF65-F5344CB8AC3E}">
        <p14:creationId xmlns:p14="http://schemas.microsoft.com/office/powerpoint/2010/main" val="29143251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Couple Problems</a:t>
            </a:r>
            <a:endParaRPr lang="en-US" dirty="0"/>
          </a:p>
        </p:txBody>
      </p:sp>
      <p:sp>
        <p:nvSpPr>
          <p:cNvPr id="3" name="Content Placeholder 2"/>
          <p:cNvSpPr>
            <a:spLocks noGrp="1"/>
          </p:cNvSpPr>
          <p:nvPr>
            <p:ph idx="1"/>
          </p:nvPr>
        </p:nvSpPr>
        <p:spPr>
          <a:xfrm>
            <a:off x="1096662" y="5371971"/>
            <a:ext cx="7770813" cy="3657600"/>
          </a:xfrm>
        </p:spPr>
        <p:txBody>
          <a:bodyPr>
            <a:normAutofit/>
          </a:bodyPr>
          <a:lstStyle/>
          <a:p>
            <a:r>
              <a:rPr lang="en-US" dirty="0" smtClean="0"/>
              <a:t>JSON format from API not that intuitive </a:t>
            </a:r>
          </a:p>
          <a:p>
            <a:endParaRPr lang="en-US" dirty="0"/>
          </a:p>
        </p:txBody>
      </p:sp>
      <p:pic>
        <p:nvPicPr>
          <p:cNvPr id="5" name="Picture 4" descr="Screen Shot 2015-05-19 at 3.21.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5676"/>
            <a:ext cx="9144000" cy="1680654"/>
          </a:xfrm>
          <a:prstGeom prst="rect">
            <a:avLst/>
          </a:prstGeom>
        </p:spPr>
      </p:pic>
    </p:spTree>
    <p:extLst>
      <p:ext uri="{BB962C8B-B14F-4D97-AF65-F5344CB8AC3E}">
        <p14:creationId xmlns:p14="http://schemas.microsoft.com/office/powerpoint/2010/main" val="303479121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oli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Folio">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Folio">
      <a:fillStyleLst>
        <a:solidFill>
          <a:schemeClr val="phClr"/>
        </a:solidFill>
        <a:blipFill rotWithShape="1">
          <a:blip xmlns:r="http://schemas.openxmlformats.org/officeDocument/2006/relationships" r:embed="rId1">
            <a:duotone>
              <a:schemeClr val="phClr">
                <a:shade val="30000"/>
                <a:satMod val="120000"/>
              </a:schemeClr>
              <a:schemeClr val="phClr">
                <a:tint val="70000"/>
                <a:satMod val="350000"/>
                <a:lumMod val="110000"/>
              </a:schemeClr>
            </a:duotone>
          </a:blip>
          <a:stretch/>
        </a:blipFill>
        <a:blipFill rotWithShape="1">
          <a:blip xmlns:r="http://schemas.openxmlformats.org/officeDocument/2006/relationships" r:embed="rId2">
            <a:duotone>
              <a:schemeClr val="phClr">
                <a:shade val="40000"/>
                <a:satMod val="120000"/>
              </a:schemeClr>
              <a:schemeClr val="phClr">
                <a:tint val="70000"/>
                <a:satMod val="300000"/>
                <a:lumMod val="110000"/>
              </a:schemeClr>
            </a:duotone>
          </a:blip>
          <a:tile tx="0" ty="0" sx="50000" sy="50000" flip="none" algn="tl"/>
        </a:blip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38100" dist="25400" dir="5400000" algn="br" rotWithShape="0">
              <a:srgbClr val="000000">
                <a:alpha val="50000"/>
              </a:srgbClr>
            </a:outerShdw>
          </a:effectLst>
        </a:effectStyle>
        <a:effectStyle>
          <a:effectLst>
            <a:innerShdw blurRad="190500" dist="25400">
              <a:srgbClr val="000000">
                <a:alpha val="50000"/>
              </a:srgbClr>
            </a:innerShdw>
          </a:effectLst>
        </a:effectStyle>
      </a:effectStyleLst>
      <a:bgFillStyleLst>
        <a:blipFill rotWithShape="1">
          <a:blip xmlns:r="http://schemas.openxmlformats.org/officeDocument/2006/relationships" r:embed="rId3">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4">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5">
            <a:duotone>
              <a:schemeClr val="phClr">
                <a:shade val="3000"/>
                <a:lumMod val="10000"/>
              </a:schemeClr>
              <a:schemeClr val="phClr">
                <a:tint val="91000"/>
                <a:satMod val="500000"/>
                <a:lumMod val="125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Folio.thmx</Template>
  <TotalTime>4489</TotalTime>
  <Words>1514</Words>
  <Application>Microsoft Macintosh PowerPoint</Application>
  <PresentationFormat>On-screen Show (4:3)</PresentationFormat>
  <Paragraphs>198</Paragraphs>
  <Slides>32</Slides>
  <Notes>28</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Folio</vt:lpstr>
      <vt:lpstr>$Q Tips</vt:lpstr>
      <vt:lpstr>PowerPoint Presentation</vt:lpstr>
      <vt:lpstr>PowerPoint Presentation</vt:lpstr>
      <vt:lpstr>PowerPoint Presentation</vt:lpstr>
      <vt:lpstr>Weather Dashboard </vt:lpstr>
      <vt:lpstr>PowerPoint Presentation</vt:lpstr>
      <vt:lpstr>PowerPoint Presentation</vt:lpstr>
      <vt:lpstr>A Couple Problems</vt:lpstr>
      <vt:lpstr>A Couple Problems</vt:lpstr>
      <vt:lpstr>It also looks awkward </vt:lpstr>
      <vt:lpstr>Let’s Help Fred!</vt:lpstr>
      <vt:lpstr>$q - Angular’s promise helper</vt:lpstr>
      <vt:lpstr>What can $q do for you? </vt:lpstr>
      <vt:lpstr>Wrap $http in a service and utilize $q</vt:lpstr>
      <vt:lpstr>PowerPoint Presentation</vt:lpstr>
      <vt:lpstr>What did this give us?</vt:lpstr>
      <vt:lpstr>PowerPoint Presentation</vt:lpstr>
      <vt:lpstr>PowerPoint Presentation</vt:lpstr>
      <vt:lpstr>Not covered in this app, but worth noting</vt:lpstr>
      <vt:lpstr>Let’s take it one step further</vt:lpstr>
      <vt:lpstr>Route Resolve</vt:lpstr>
      <vt:lpstr>Using $q and route resolve…</vt:lpstr>
      <vt:lpstr>PowerPoint Presentation</vt:lpstr>
      <vt:lpstr>PowerPoint Presentation</vt:lpstr>
      <vt:lpstr>PowerPoint Presentation</vt:lpstr>
      <vt:lpstr>$q.all </vt:lpstr>
      <vt:lpstr>To finish it off…</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 Tips</dc:title>
  <dc:creator>Michael Hensley</dc:creator>
  <cp:lastModifiedBy>Michael Hensley</cp:lastModifiedBy>
  <cp:revision>48</cp:revision>
  <dcterms:created xsi:type="dcterms:W3CDTF">2015-05-17T07:05:11Z</dcterms:created>
  <dcterms:modified xsi:type="dcterms:W3CDTF">2015-05-21T16:23:31Z</dcterms:modified>
</cp:coreProperties>
</file>